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258" r:id="rId3"/>
    <p:sldId id="29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5" r:id="rId22"/>
    <p:sldId id="276" r:id="rId23"/>
    <p:sldId id="277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9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8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02BD6-2A28-4AE8-9CF6-81DF032C41E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3DD03-C7A4-4398-8BAD-7543CE5FF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84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AA98B-8505-4519-AF3C-41D7880E3F23}" type="slidenum">
              <a:rPr kumimoji="0" lang="ru-RU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2210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ru-RU" sz="1400" b="0" strike="noStrike" spc="-1" dirty="0">
              <a:latin typeface="Arial"/>
            </a:endParaRPr>
          </a:p>
        </p:txBody>
      </p:sp>
      <p:sp>
        <p:nvSpPr>
          <p:cNvPr id="16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</p:spTree>
    <p:extLst>
      <p:ext uri="{BB962C8B-B14F-4D97-AF65-F5344CB8AC3E}">
        <p14:creationId xmlns:p14="http://schemas.microsoft.com/office/powerpoint/2010/main" val="119272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2F57C-5443-4602-89AE-1B61612694C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98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11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955968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832320" y="4020480"/>
            <a:ext cx="955968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93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5730720" y="164496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32320" y="402048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730720" y="402048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53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307776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064640" y="1644960"/>
            <a:ext cx="307776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7296480" y="1644960"/>
            <a:ext cx="307776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832320" y="4020480"/>
            <a:ext cx="307776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064640" y="4020480"/>
            <a:ext cx="307776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7296480" y="4020480"/>
            <a:ext cx="307776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2309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7971C-EA4D-7E81-2DBD-3DB2A7798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5D6CA1-31A0-0B2E-7828-17E52F5BC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4327D5-8D1F-3AB7-2A69-D150F102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6AAB-36D5-47C7-9A02-80317A5CDC7E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8F4C21-BFDB-37BA-7713-74AF846B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69740E-5904-5DB2-7897-F0EFBFEB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B6ADB-2868-44F6-B017-C6FC04BD28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121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9F77F-6464-1FE2-BE1C-C07BA92A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E1615-FCDB-A8C9-7861-5DB58765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3AE2E-3D4A-4194-E97D-86B28D6F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6AAB-36D5-47C7-9A02-80317A5CDC7E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6A78DA-043E-7768-BA28-BCB9222B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39A3C-F59A-D88C-CC42-03EEA704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B6ADB-2868-44F6-B017-C6FC04BD28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83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2320" y="1644960"/>
            <a:ext cx="9559680" cy="454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88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9559680" cy="454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9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4664640" cy="454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730720" y="1644960"/>
            <a:ext cx="4664640" cy="454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9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983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600" y="408480"/>
            <a:ext cx="9098880" cy="3259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51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730720" y="1644960"/>
            <a:ext cx="4664640" cy="454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832320" y="402048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34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4664640" cy="454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730720" y="164496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730720" y="402048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72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2320" y="164496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730720" y="1644960"/>
            <a:ext cx="466464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832320" y="4020480"/>
            <a:ext cx="9559680" cy="21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6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232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;p16"/>
          <p:cNvSpPr/>
          <p:nvPr/>
        </p:nvSpPr>
        <p:spPr>
          <a:xfrm>
            <a:off x="-1153440" y="5512320"/>
            <a:ext cx="245760" cy="49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Google Shape;13;p16"/>
          <p:cNvSpPr/>
          <p:nvPr/>
        </p:nvSpPr>
        <p:spPr>
          <a:xfrm>
            <a:off x="-1153440" y="5512320"/>
            <a:ext cx="245760" cy="49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Google Shape;15;p17"/>
          <p:cNvSpPr/>
          <p:nvPr/>
        </p:nvSpPr>
        <p:spPr>
          <a:xfrm>
            <a:off x="6797760" y="653760"/>
            <a:ext cx="245760" cy="49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Google Shape;16;p17"/>
          <p:cNvSpPr/>
          <p:nvPr/>
        </p:nvSpPr>
        <p:spPr>
          <a:xfrm>
            <a:off x="7881120" y="569760"/>
            <a:ext cx="245760" cy="49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Google Shape;17;p17"/>
          <p:cNvSpPr/>
          <p:nvPr/>
        </p:nvSpPr>
        <p:spPr>
          <a:xfrm>
            <a:off x="6797760" y="653760"/>
            <a:ext cx="245760" cy="49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Google Shape;18;p17"/>
          <p:cNvSpPr/>
          <p:nvPr/>
        </p:nvSpPr>
        <p:spPr>
          <a:xfrm>
            <a:off x="7881120" y="569760"/>
            <a:ext cx="245760" cy="49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600" y="408480"/>
            <a:ext cx="9098880" cy="702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6000"/>
          </a:bodyPr>
          <a:lstStyle/>
          <a:p>
            <a:r>
              <a:rPr lang="ru-RU" sz="4267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600" y="1386720"/>
            <a:ext cx="11184960" cy="497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667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385617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5986" indent="-431989" algn="l" defTabSz="1219170" rtl="0" eaLnBrk="1" latinLnBrk="0" hangingPunct="1">
        <a:lnSpc>
          <a:spcPct val="90000"/>
        </a:lnSpc>
        <a:spcBef>
          <a:spcPts val="1889"/>
        </a:spcBef>
        <a:buClr>
          <a:srgbClr val="000000"/>
        </a:buClr>
        <a:buSzPct val="45000"/>
        <a:buFont typeface="Wingdings" charset="2"/>
        <a:buChar char="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hyperlink" Target="https://colab.research.google.com/corgiredirector?site=https%3A%2F%2Fwww.openml.org%2Fd%2F61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11.wdp"/><Relationship Id="rId5" Type="http://schemas.openxmlformats.org/officeDocument/2006/relationships/image" Target="../media/image26.png"/><Relationship Id="rId4" Type="http://schemas.microsoft.com/office/2007/relationships/hdphoto" Target="../media/hdphoto10.wdp"/><Relationship Id="rId9" Type="http://schemas.microsoft.com/office/2007/relationships/hdphoto" Target="../media/hdphoto1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microsoft.com/office/2007/relationships/hdphoto" Target="../media/hdphoto13.wdp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6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8.wdp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lab.research.google.com/corgiredirector?site=https%3A%2F%2Fscikit-learn.org%2Fstable%2Fmodules%2Fgenerated%2Fsklearn.neighbors.KNeighborsClassifie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35920" y="4538583"/>
            <a:ext cx="9920160" cy="106290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3733" b="1" spc="-1" dirty="0">
                <a:solidFill>
                  <a:srgbClr val="FFFFFF"/>
                </a:solidFill>
                <a:latin typeface="Golos Text SemiBold"/>
                <a:ea typeface="Golos Text SemiBold"/>
              </a:rPr>
              <a:t>Лекция 7</a:t>
            </a:r>
            <a:br>
              <a:rPr lang="ru-RU" sz="3733" b="1" spc="-1" dirty="0">
                <a:solidFill>
                  <a:srgbClr val="FFFFFF"/>
                </a:solidFill>
                <a:latin typeface="Golos Text SemiBold"/>
                <a:ea typeface="Golos Text SemiBold"/>
              </a:rPr>
            </a:br>
            <a:r>
              <a:rPr lang="ru-RU" sz="3733" b="1" spc="-1" dirty="0">
                <a:solidFill>
                  <a:srgbClr val="FFFFFF"/>
                </a:solidFill>
                <a:latin typeface="Golos Text SemiBold"/>
                <a:ea typeface="Golos Text SemiBold"/>
              </a:rPr>
              <a:t>Машинное обучение. Введение</a:t>
            </a:r>
            <a:endParaRPr lang="ru-RU" sz="3733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34EC95CF-BD69-E11C-23A0-019D9A7FF0E6}"/>
              </a:ext>
            </a:extLst>
          </p:cNvPr>
          <p:cNvSpPr txBox="1">
            <a:spLocks/>
          </p:cNvSpPr>
          <p:nvPr/>
        </p:nvSpPr>
        <p:spPr>
          <a:xfrm>
            <a:off x="1432705" y="2671977"/>
            <a:ext cx="9920160" cy="106290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tabLst>
                <a:tab pos="0" algn="l"/>
              </a:tabLst>
            </a:pPr>
            <a:r>
              <a:rPr lang="ru-RU" sz="3733" b="1" spc="-1" dirty="0">
                <a:solidFill>
                  <a:srgbClr val="FFFFFF"/>
                </a:solidFill>
                <a:latin typeface="Golos Text SemiBold"/>
                <a:ea typeface="Golos Text SemiBold"/>
                <a:cs typeface="DejaVu Sans"/>
              </a:rPr>
              <a:t>Язык </a:t>
            </a:r>
            <a:r>
              <a:rPr lang="en-US" sz="3733" b="1" spc="-1" dirty="0">
                <a:solidFill>
                  <a:srgbClr val="FFFFFF"/>
                </a:solidFill>
                <a:latin typeface="Golos Text SemiBold"/>
                <a:ea typeface="Golos Text SemiBold"/>
                <a:cs typeface="DejaVu Sans"/>
              </a:rPr>
              <a:t>Python </a:t>
            </a:r>
            <a:r>
              <a:rPr lang="ru-RU" sz="3733" b="1" spc="-1" dirty="0">
                <a:solidFill>
                  <a:srgbClr val="FFFFFF"/>
                </a:solidFill>
                <a:latin typeface="Golos Text SemiBold"/>
                <a:ea typeface="Golos Text SemiBold"/>
                <a:cs typeface="DejaVu Sans"/>
              </a:rPr>
              <a:t>для анализа данных</a:t>
            </a:r>
            <a:endParaRPr lang="ru-RU" sz="3733" spc="-1" dirty="0">
              <a:solidFill>
                <a:srgbClr val="000000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3A48F55-19CA-13EE-67D8-7CA315A5A0C9}"/>
              </a:ext>
            </a:extLst>
          </p:cNvPr>
          <p:cNvSpPr txBox="1">
            <a:spLocks/>
          </p:cNvSpPr>
          <p:nvPr/>
        </p:nvSpPr>
        <p:spPr>
          <a:xfrm>
            <a:off x="10149642" y="6004596"/>
            <a:ext cx="2775945" cy="106290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lnSpc>
                <a:spcPct val="100000"/>
              </a:lnSpc>
              <a:tabLst>
                <a:tab pos="0" algn="l"/>
              </a:tabLst>
            </a:pPr>
            <a:r>
              <a:rPr lang="ru-RU" sz="3200" b="1" spc="-1" dirty="0">
                <a:solidFill>
                  <a:srgbClr val="FFFFFF"/>
                </a:solidFill>
                <a:latin typeface="Golos Text SemiBold"/>
                <a:ea typeface="Golos Text SemiBold"/>
                <a:cs typeface="DejaVu Sans"/>
              </a:rPr>
              <a:t>2025</a:t>
            </a:r>
            <a:endParaRPr lang="ru-RU" sz="3200" spc="-1" dirty="0">
              <a:solidFill>
                <a:srgbClr val="000000"/>
              </a:solidFill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9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DAA47-528E-4E64-2202-1E36708D8105}"/>
              </a:ext>
            </a:extLst>
          </p:cNvPr>
          <p:cNvSpPr txBox="1"/>
          <p:nvPr/>
        </p:nvSpPr>
        <p:spPr>
          <a:xfrm>
            <a:off x="47414" y="852826"/>
            <a:ext cx="768773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машинном обучении существует широкий спектр алгоритмов, которые можно использовать для решения различных задач. </a:t>
            </a:r>
            <a:r>
              <a:rPr lang="ru-RU" sz="1600" b="1" i="1" dirty="0"/>
              <a:t>Основные алгоритмы машинного обучения</a:t>
            </a:r>
            <a:r>
              <a:rPr lang="ru-RU" sz="1600" dirty="0"/>
              <a:t>: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1. </a:t>
            </a:r>
            <a:r>
              <a:rPr lang="ru-RU" sz="1600" b="1" dirty="0"/>
              <a:t>Линейная регрессия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Линейная регрессия используется для решения задач регрессии. Она основана на предположении, что есть линейная зависимость между входными признаками и выходными значениями. Цель линейной регрессии - найти наилучшую прямую (или гиперплоскость в случае многомерного случая), которая наиболее точно предсказывает выходные значения.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2. </a:t>
            </a:r>
            <a:r>
              <a:rPr lang="ru-RU" sz="1600" b="1" dirty="0"/>
              <a:t>Метод опорных векторов (SVM)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SVM является алгоритмом классификации, который стремится найти наилучшую гиперплоскость, разделяющую данные разных классов. Цель SVM - максимизировать отступ (расстояние между гиперплоскостью и ближайшими объектами классов) и минимизировать ошибку классификации.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3. </a:t>
            </a:r>
            <a:r>
              <a:rPr lang="ru-RU" sz="1600" b="1" dirty="0"/>
              <a:t>Решающие деревья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Решающие деревья представляют собой графическую структуру, в которой каждый узел представляет тест на один из признаков, а каждое ребро представляет возможные значения этого признака. Решающие деревья позволяют классифицировать или предсказывать значения на основе последовательности тестов.</a:t>
            </a:r>
          </a:p>
        </p:txBody>
      </p:sp>
      <p:pic>
        <p:nvPicPr>
          <p:cNvPr id="2052" name="Picture 4" descr="Линейная регрессия — Документация Numerary (latest) на русском языке">
            <a:extLst>
              <a:ext uri="{FF2B5EF4-FFF2-40B4-BE49-F238E27FC236}">
                <a16:creationId xmlns:a16="http://schemas.microsoft.com/office/drawing/2014/main" id="{16EBF8F1-F98E-12AF-B6CE-B27F22769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415" y="1025111"/>
            <a:ext cx="3000729" cy="186602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CC84CB-3D14-C309-7742-6EBA325B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875" y="2912484"/>
            <a:ext cx="4113349" cy="18933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4" name="Picture 6" descr="Деревья решений и композиции алгоритмов">
            <a:extLst>
              <a:ext uri="{FF2B5EF4-FFF2-40B4-BE49-F238E27FC236}">
                <a16:creationId xmlns:a16="http://schemas.microsoft.com/office/drawing/2014/main" id="{6EC61178-3FD8-C729-2FA3-607B7669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40" y="4874896"/>
            <a:ext cx="2054596" cy="189331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2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71300" y="6406817"/>
            <a:ext cx="44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10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86B53-F2B4-C15A-68E3-EC4094D4BB5D}"/>
              </a:ext>
            </a:extLst>
          </p:cNvPr>
          <p:cNvSpPr txBox="1"/>
          <p:nvPr/>
        </p:nvSpPr>
        <p:spPr>
          <a:xfrm>
            <a:off x="228686" y="196964"/>
            <a:ext cx="6363703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4. </a:t>
            </a:r>
            <a:r>
              <a:rPr lang="ru-RU" sz="1600" b="1" dirty="0"/>
              <a:t>Случайный лес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Случайный лес - это ансамблевый метод машинного обучения, который комбинирует несколько решающих деревьев для классификации или регрессии. Он использует технику "</a:t>
            </a:r>
            <a:r>
              <a:rPr lang="ru-RU" sz="1600" dirty="0" err="1"/>
              <a:t>бутстрэп</a:t>
            </a:r>
            <a:r>
              <a:rPr lang="ru-RU" sz="1600" dirty="0"/>
              <a:t>-агрегации", чтобы построить множество деревьев, и принимает решение путем голосования или усреднения результатов отдельных деревьев.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5. </a:t>
            </a:r>
            <a:r>
              <a:rPr lang="ru-RU" sz="1600" b="1" dirty="0"/>
              <a:t>Наивный Байесовский классификатор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Наивный Байесовский классификатор основан на теореме Байеса и предположении о независимости признаков. Он используется для задач классификации и основан на вероятностной модели данных.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6. </a:t>
            </a:r>
            <a:r>
              <a:rPr lang="ru-RU" sz="1600" b="1" dirty="0"/>
              <a:t>K-средних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Алгоритм K-средних - это алгоритм кластеризации, который группирует наборы данных в заданное количество кластеров. Он работает путем разделения объектов на кластеры таким образом, чтобы объекты внутри кластера были максимально похожи друг на друга, а объекты между кластерами были максимально различными.</a:t>
            </a:r>
          </a:p>
          <a:p>
            <a:pPr algn="just"/>
            <a:endParaRPr lang="ru-RU" sz="1600" dirty="0"/>
          </a:p>
          <a:p>
            <a:pPr algn="just"/>
            <a:endParaRPr lang="ru-RU" sz="1600" dirty="0"/>
          </a:p>
          <a:p>
            <a:pPr algn="just"/>
            <a:endParaRPr lang="ru-RU" sz="1600" dirty="0"/>
          </a:p>
          <a:p>
            <a:pPr algn="just"/>
            <a:r>
              <a:rPr lang="ru-RU" sz="1100" i="1" dirty="0"/>
              <a:t>Это только некоторые из основных алгоритмов машинного обучения, и существует еще много других. Выбор алгоритма зависит от задачи, типа данных и требуемых результатов.</a:t>
            </a:r>
          </a:p>
        </p:txBody>
      </p:sp>
      <p:pic>
        <p:nvPicPr>
          <p:cNvPr id="3074" name="Picture 2" descr="От дерева решений к Random Forest">
            <a:extLst>
              <a:ext uri="{FF2B5EF4-FFF2-40B4-BE49-F238E27FC236}">
                <a16:creationId xmlns:a16="http://schemas.microsoft.com/office/drawing/2014/main" id="{D10466BF-44BC-DB4C-EAF8-426BE7A6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39" y="1000269"/>
            <a:ext cx="4600614" cy="23440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E58B57-5D89-70C9-C443-DD1E69D3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59" y="3438548"/>
            <a:ext cx="2461094" cy="1488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82" name="Picture 10" descr="Шаги по использованию модели кластеризации (k-means) | Машинное обучение |  Дзен">
            <a:extLst>
              <a:ext uri="{FF2B5EF4-FFF2-40B4-BE49-F238E27FC236}">
                <a16:creationId xmlns:a16="http://schemas.microsoft.com/office/drawing/2014/main" id="{69DDD037-4D01-ECAA-06AE-546F1590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39" y="4927416"/>
            <a:ext cx="4326451" cy="180268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0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71300" y="6433909"/>
            <a:ext cx="448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11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C96DF-95C2-C783-5F9E-522A464BAC55}"/>
              </a:ext>
            </a:extLst>
          </p:cNvPr>
          <p:cNvSpPr txBox="1"/>
          <p:nvPr/>
        </p:nvSpPr>
        <p:spPr>
          <a:xfrm>
            <a:off x="72673" y="501041"/>
            <a:ext cx="1173476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Линейная регрессия </a:t>
            </a:r>
            <a:r>
              <a:rPr lang="ru-RU" sz="1600" dirty="0"/>
              <a:t>- это один из наиболее простых и широко используемых алгоритмов </a:t>
            </a:r>
          </a:p>
          <a:p>
            <a:pPr algn="just"/>
            <a:r>
              <a:rPr lang="ru-RU" sz="1600" dirty="0"/>
              <a:t>машинного обучения для решения задач регрессии. Он основан на предположении о </a:t>
            </a:r>
          </a:p>
          <a:p>
            <a:pPr algn="just"/>
            <a:r>
              <a:rPr lang="ru-RU" sz="1600" dirty="0"/>
              <a:t>линейной зависимости между входными признаками и выходными значениями.</a:t>
            </a:r>
          </a:p>
          <a:p>
            <a:pPr algn="just"/>
            <a:endParaRPr lang="ru-RU" sz="1600" b="1" i="1" dirty="0"/>
          </a:p>
          <a:p>
            <a:pPr algn="just"/>
            <a:r>
              <a:rPr lang="ru-RU" sz="1600" b="1" i="1" dirty="0"/>
              <a:t>Цель линейной регрессии</a:t>
            </a:r>
            <a:r>
              <a:rPr lang="ru-RU" sz="1600" dirty="0"/>
              <a:t> состоит в том, чтобы найти наилучшую прямую линию (или гиперплоскость в многомерном случае), которая наиболее точно предсказывает выходные значения на основе входных признаков.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В линейной регрессии используется модель, которая представлена уравнением:</a:t>
            </a:r>
          </a:p>
          <a:p>
            <a:pPr algn="just"/>
            <a:endParaRPr lang="ru-RU" sz="1600" dirty="0"/>
          </a:p>
          <a:p>
            <a:pPr algn="ctr"/>
            <a:r>
              <a:rPr lang="ru-RU" sz="1600" b="1" dirty="0"/>
              <a:t>y = w</a:t>
            </a:r>
            <a:r>
              <a:rPr lang="ru-RU" sz="1050" b="1" dirty="0"/>
              <a:t>0</a:t>
            </a:r>
            <a:r>
              <a:rPr lang="ru-RU" sz="1600" b="1" dirty="0"/>
              <a:t> + w</a:t>
            </a:r>
            <a:r>
              <a:rPr lang="ru-RU" sz="1050" b="1" dirty="0"/>
              <a:t>1</a:t>
            </a:r>
            <a:r>
              <a:rPr lang="ru-RU" sz="1600" b="1" dirty="0"/>
              <a:t>x</a:t>
            </a:r>
            <a:r>
              <a:rPr lang="ru-RU" sz="1050" b="1" dirty="0"/>
              <a:t>1</a:t>
            </a:r>
            <a:r>
              <a:rPr lang="ru-RU" sz="1600" b="1" dirty="0"/>
              <a:t> + w</a:t>
            </a:r>
            <a:r>
              <a:rPr lang="ru-RU" sz="1050" b="1" dirty="0"/>
              <a:t>2</a:t>
            </a:r>
            <a:r>
              <a:rPr lang="ru-RU" sz="1600" b="1" dirty="0"/>
              <a:t>x</a:t>
            </a:r>
            <a:r>
              <a:rPr lang="ru-RU" sz="1050" b="1" dirty="0"/>
              <a:t>2</a:t>
            </a:r>
            <a:r>
              <a:rPr lang="ru-RU" sz="1600" b="1" dirty="0"/>
              <a:t> + ... + </a:t>
            </a:r>
            <a:r>
              <a:rPr lang="ru-RU" sz="1600" b="1" dirty="0" err="1"/>
              <a:t>w</a:t>
            </a:r>
            <a:r>
              <a:rPr lang="ru-RU" sz="1050" b="1" dirty="0" err="1"/>
              <a:t>n</a:t>
            </a:r>
            <a:r>
              <a:rPr lang="ru-RU" sz="1600" b="1" dirty="0"/>
              <a:t>*</a:t>
            </a:r>
            <a:r>
              <a:rPr lang="ru-RU" sz="1600" b="1" dirty="0" err="1"/>
              <a:t>x</a:t>
            </a:r>
            <a:r>
              <a:rPr lang="ru-RU" sz="1050" b="1" dirty="0" err="1"/>
              <a:t>n</a:t>
            </a:r>
            <a:r>
              <a:rPr lang="ru-RU" sz="1600" b="1" dirty="0"/>
              <a:t>,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где y - предсказанное значение, x</a:t>
            </a:r>
            <a:r>
              <a:rPr lang="ru-RU" sz="1050" dirty="0"/>
              <a:t>1</a:t>
            </a:r>
            <a:r>
              <a:rPr lang="ru-RU" sz="1600" dirty="0"/>
              <a:t>, x</a:t>
            </a:r>
            <a:r>
              <a:rPr lang="ru-RU" sz="1050" dirty="0"/>
              <a:t>2</a:t>
            </a:r>
            <a:r>
              <a:rPr lang="ru-RU" sz="1600" dirty="0"/>
              <a:t>, ..., </a:t>
            </a:r>
            <a:r>
              <a:rPr lang="ru-RU" sz="1600" dirty="0" err="1"/>
              <a:t>x</a:t>
            </a:r>
            <a:r>
              <a:rPr lang="ru-RU" sz="1050" dirty="0" err="1"/>
              <a:t>n</a:t>
            </a:r>
            <a:r>
              <a:rPr lang="ru-RU" sz="1600" dirty="0"/>
              <a:t> - входные признаки, w</a:t>
            </a:r>
            <a:r>
              <a:rPr lang="ru-RU" sz="1050" dirty="0"/>
              <a:t>0</a:t>
            </a:r>
            <a:r>
              <a:rPr lang="ru-RU" sz="1600" dirty="0"/>
              <a:t>, w</a:t>
            </a:r>
            <a:r>
              <a:rPr lang="ru-RU" sz="1050" dirty="0"/>
              <a:t>1</a:t>
            </a:r>
            <a:r>
              <a:rPr lang="ru-RU" sz="1600" dirty="0"/>
              <a:t>, w</a:t>
            </a:r>
            <a:r>
              <a:rPr lang="ru-RU" sz="1050" dirty="0"/>
              <a:t>2</a:t>
            </a:r>
            <a:r>
              <a:rPr lang="ru-RU" sz="1600" dirty="0"/>
              <a:t>, ..., </a:t>
            </a:r>
            <a:r>
              <a:rPr lang="ru-RU" sz="1600" dirty="0" err="1"/>
              <a:t>w</a:t>
            </a:r>
            <a:r>
              <a:rPr lang="ru-RU" sz="1050" dirty="0" err="1"/>
              <a:t>n</a:t>
            </a:r>
            <a:r>
              <a:rPr lang="ru-RU" sz="1600" dirty="0"/>
              <a:t> - веса, которые могут быть определены в процессе обучения.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Обучение модели линейной регрессии включает нахождение оптимальных значений весов, которые минимизируют разницу между предсказанными значениями и реальными значениями в обучающем наборе данных. Для этого может быть использован подход наименьших квадратов или другие методы оптимизации, такие как градиентный спуск.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После обучения модели линейной регрессии ее можно использовать для предсказания значений на новых наборах входных признаков.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Линейная регрессия имеет много применений, включая прогнозирование стоимости недвижимости, анализ экономических данных, прогнозирование продаж и многие другие области, где есть зависимость между входными признаками и выходными значениями.</a:t>
            </a:r>
          </a:p>
        </p:txBody>
      </p:sp>
    </p:spTree>
    <p:extLst>
      <p:ext uri="{BB962C8B-B14F-4D97-AF65-F5344CB8AC3E}">
        <p14:creationId xmlns:p14="http://schemas.microsoft.com/office/powerpoint/2010/main" val="351750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64950" y="6425867"/>
            <a:ext cx="58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12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722A7-71F3-5FB2-F4F7-20DE004D750A}"/>
              </a:ext>
            </a:extLst>
          </p:cNvPr>
          <p:cNvSpPr txBox="1"/>
          <p:nvPr/>
        </p:nvSpPr>
        <p:spPr>
          <a:xfrm>
            <a:off x="169333" y="328323"/>
            <a:ext cx="95494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Пример программы на Python, которая реализует линейную регрессию с использованием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FC86EE-C794-FE73-FD92-D988B2B6A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8430" y="1566669"/>
            <a:ext cx="6201971" cy="46706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4A0C8-34C9-3E15-1BE1-273326D30205}"/>
              </a:ext>
            </a:extLst>
          </p:cNvPr>
          <p:cNvSpPr txBox="1"/>
          <p:nvPr/>
        </p:nvSpPr>
        <p:spPr>
          <a:xfrm>
            <a:off x="169333" y="1020477"/>
            <a:ext cx="557445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этом примере мы создаем простые обучающие данные, где входные переменные (X) являются одномерным массивом, состоящим из чисел от 1 до 5, и целевая переменная (y) является одномерным массивом, состоящим из удвоенных значений X.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Затем мы создаем модель линейной регрессии, используя класс </a:t>
            </a:r>
            <a:r>
              <a:rPr lang="ru-RU" sz="1600" dirty="0" err="1"/>
              <a:t>LinearRegression</a:t>
            </a:r>
            <a:r>
              <a:rPr lang="ru-RU" sz="1600" dirty="0"/>
              <a:t>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. Модель обучается на обучающих данных с помощью метода </a:t>
            </a:r>
            <a:r>
              <a:rPr lang="ru-RU" sz="1600" dirty="0" err="1"/>
              <a:t>fit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После обучения модели мы создаем новые данные </a:t>
            </a:r>
            <a:r>
              <a:rPr lang="ru-RU" sz="1600" dirty="0" err="1"/>
              <a:t>X_new</a:t>
            </a:r>
            <a:r>
              <a:rPr lang="ru-RU" sz="1600" dirty="0"/>
              <a:t>, содержащие числа 6 и 7, и используем метод </a:t>
            </a:r>
            <a:r>
              <a:rPr lang="ru-RU" sz="1600" dirty="0" err="1"/>
              <a:t>predict</a:t>
            </a:r>
            <a:r>
              <a:rPr lang="ru-RU" sz="1600" dirty="0"/>
              <a:t>() для предсказания значений для этих данных.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Наконец, мы выводим результаты, включая коэффициенты (веса), смещение (свободный член) и предсказанные значения для </a:t>
            </a:r>
            <a:r>
              <a:rPr lang="ru-RU" sz="1600" dirty="0" err="1"/>
              <a:t>X_new</a:t>
            </a:r>
            <a:r>
              <a:rPr lang="ru-RU" sz="1600" dirty="0"/>
              <a:t>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Обратите внимание, что в этом примере мы используем только одну входную переменную для простоты, но линейная регрессия может также применяться к наборам данных с большим количеством признаков.</a:t>
            </a:r>
          </a:p>
        </p:txBody>
      </p:sp>
    </p:spTree>
    <p:extLst>
      <p:ext uri="{BB962C8B-B14F-4D97-AF65-F5344CB8AC3E}">
        <p14:creationId xmlns:p14="http://schemas.microsoft.com/office/powerpoint/2010/main" val="234594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584237" y="6406817"/>
            <a:ext cx="52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13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218A-AEA3-8195-6C7A-A3A07C80FEE1}"/>
              </a:ext>
            </a:extLst>
          </p:cNvPr>
          <p:cNvSpPr txBox="1"/>
          <p:nvPr/>
        </p:nvSpPr>
        <p:spPr>
          <a:xfrm>
            <a:off x="607763" y="1012696"/>
            <a:ext cx="1064274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Метод опорных векторов </a:t>
            </a:r>
            <a:r>
              <a:rPr lang="ru-RU" sz="1600" dirty="0"/>
              <a:t>(SVM) – это алгоритм машинного обучения, используемый для решения задач классификации и регрессии. Основная идея SVM заключается в поиске оптимальной гиперплоскости, которая разделяет два класса данных.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При обучении модели SVM стремится максимизировать расстояние между разделяющей гиперплоскостью и ближайшими точками обучающей выборки. Эти ближайшие точки называются опорными векторами. Расстояние между гиперплоскостью и опорными векторами называется зазором (</a:t>
            </a:r>
            <a:r>
              <a:rPr lang="ru-RU" sz="1600" dirty="0" err="1"/>
              <a:t>margin</a:t>
            </a:r>
            <a:r>
              <a:rPr lang="ru-RU" sz="1600" dirty="0"/>
              <a:t>). Главная цель SVM - построить гиперплоскость с максимальным зазором.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Однако, если классы не являются линейно разделимыми, то SVM может использовать так называемое "ядро" (kernel), позволяющее проецировать данные в пространство более высокой размерности, где они становятся линейно разделимыми. Таким образом, SVM может решать не только линейные, но и нелинейные задачи классификации и регрессии.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SVM имеет несколько параметров, которые могут быть настроены в процессе обучения. Некоторые из них включают C, который контролирует штраф за нарушение разделения классов, и выбор ядра, которое определяет преобразование данных.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Преимуществами SVM являются эффективность в больших размерностях и способность обрабатывать данные с неравномерным распределением классов. SVM также имеет некоторые теоретические гарантии, связанные с обобщающей способностью модели. Однако SVM может быть чувствительным к выбросам и требует правильной настройки параметров для достижения лучших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71686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563350" y="6406817"/>
            <a:ext cx="549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FC0C9-7846-A4E0-41B0-643299B6A293}"/>
              </a:ext>
            </a:extLst>
          </p:cNvPr>
          <p:cNvSpPr txBox="1"/>
          <p:nvPr/>
        </p:nvSpPr>
        <p:spPr>
          <a:xfrm>
            <a:off x="218288" y="338624"/>
            <a:ext cx="9395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Пример программы на Python, которая реализует метод опорных векторов (SVM) с использованием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886504-092A-A7E1-99F6-3FEA78D28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7844" y="1858590"/>
            <a:ext cx="4965869" cy="3941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0322AF-521D-223A-EC5D-16725354A812}"/>
              </a:ext>
            </a:extLst>
          </p:cNvPr>
          <p:cNvSpPr txBox="1"/>
          <p:nvPr/>
        </p:nvSpPr>
        <p:spPr>
          <a:xfrm>
            <a:off x="218287" y="923399"/>
            <a:ext cx="667019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этом примере мы создаем простые обучающие данные, где входные переменные (X) представлены двумерным массивом, состоящим из точек в двух классах, а целевая переменная (y) указывает на принадлежность каждой точки к классу 0 или 1.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Затем мы разделяем данные на обучающий и тестовый наборы с использованием функции </a:t>
            </a:r>
            <a:r>
              <a:rPr lang="ru-RU" sz="1600" dirty="0" err="1"/>
              <a:t>train_test_split</a:t>
            </a:r>
            <a:r>
              <a:rPr lang="ru-RU" sz="1600" dirty="0"/>
              <a:t>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Мы создаем модель метода опорных векторов (SVM) с использованием класса SVC и задаем линейное ядро (kernel='</a:t>
            </a:r>
            <a:r>
              <a:rPr lang="ru-RU" sz="1600" dirty="0" err="1"/>
              <a:t>linear</a:t>
            </a:r>
            <a:r>
              <a:rPr lang="ru-RU" sz="1600" dirty="0"/>
              <a:t>'). Модель обучается на обучающих данных с помощью метода </a:t>
            </a:r>
            <a:r>
              <a:rPr lang="ru-RU" sz="1600" dirty="0" err="1"/>
              <a:t>fit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После обучения модели мы предсказываем классы для тестовых данных с помощью метода </a:t>
            </a:r>
            <a:r>
              <a:rPr lang="ru-RU" sz="1600" dirty="0" err="1"/>
              <a:t>predict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Наконец, мы вычисляем точность предсказаний с использованием функции </a:t>
            </a:r>
            <a:r>
              <a:rPr lang="ru-RU" sz="1600" dirty="0" err="1"/>
              <a:t>accuracy_score</a:t>
            </a:r>
            <a:r>
              <a:rPr lang="ru-RU" sz="1600" dirty="0"/>
              <a:t>()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 и выводим результаты.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Обратите внимание, что в этом примере мы используем линейное ядро, но метод опорных векторов также может использовать другие ядра, такие как полиномиальное или радиально-базисное функциональное ядро.</a:t>
            </a:r>
          </a:p>
        </p:txBody>
      </p:sp>
    </p:spTree>
    <p:extLst>
      <p:ext uri="{BB962C8B-B14F-4D97-AF65-F5344CB8AC3E}">
        <p14:creationId xmlns:p14="http://schemas.microsoft.com/office/powerpoint/2010/main" val="79807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70452" y="6427136"/>
            <a:ext cx="482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15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4DFF9-D143-1BC0-B34B-594343B2218C}"/>
              </a:ext>
            </a:extLst>
          </p:cNvPr>
          <p:cNvSpPr txBox="1"/>
          <p:nvPr/>
        </p:nvSpPr>
        <p:spPr>
          <a:xfrm>
            <a:off x="205135" y="949500"/>
            <a:ext cx="115417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Решающие деревья </a:t>
            </a:r>
            <a:r>
              <a:rPr lang="ru-RU" sz="1600" dirty="0"/>
              <a:t>- это алгоритмы машинного обучения, которые используются для решения задач классификации и регрессии. Они представляют собой древовидные структуры, где каждый внутренний узел представляет тест на один из признаков, а каждая ветвь от узла представляет возможный результат этого теста. Листья дерева содержат предсказанные значения или классы.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Процесс построения решающего дерева называется обучением или построением. Он основан на разбиении данных на подмножества на основе значений признаков, с целью минимизации неопределенности или увеличения чистоты классов в каждом подмножестве. Во время построения дерева выбирается наилучший признак для разделения на каждом узле на основе некоторой метрики, такой как индекс Джини или энтропия Шеннона.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Одно из главных преимуществ решающих деревьев - их интерпретируемость. Вы можете легко понять, как принято решение в каждом узле, следуя пути от корня к листьям, и использовать это знание для объяснения принятых решений.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Однако, решающие деревья могут быть подвержены переобучению, особенно если они строятся слишком глубокими или неограниченными. Переобучение может привести к плохой обобщающей способности модели на новых данных. Чтобы справиться с этой проблемой, можно использовать методы регуляризации, такие как ограничение глубины дерева, обрезка дерева или применение ансамблевых методов, таких как случайный лес или градиентный </a:t>
            </a:r>
            <a:r>
              <a:rPr lang="ru-RU" sz="1600" dirty="0" err="1"/>
              <a:t>бустинг</a:t>
            </a:r>
            <a:r>
              <a:rPr lang="ru-RU" sz="1600" dirty="0"/>
              <a:t>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Решающие деревья легко интерпретируемы, легко визуализируются и способны обрабатывать как числовые, так и категориальные данные. Они также могут быть устойчивыми к отсутствию некоторых признаков, выбросам и масштабированию данных. Однако они могут быть менее точными или неэффективными в сравнении с некоторыми другими алгоритмами, особенно в случае сложных задач или больших объемов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75942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36587" y="6406817"/>
            <a:ext cx="47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16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9D2D6-2A0C-E318-A396-581A4FF953A6}"/>
              </a:ext>
            </a:extLst>
          </p:cNvPr>
          <p:cNvSpPr txBox="1"/>
          <p:nvPr/>
        </p:nvSpPr>
        <p:spPr>
          <a:xfrm>
            <a:off x="362373" y="315610"/>
            <a:ext cx="114672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Пример программы на Python, которая реализует решающие деревья с использованием</a:t>
            </a:r>
          </a:p>
          <a:p>
            <a:r>
              <a:rPr lang="ru-RU" sz="1600" dirty="0"/>
              <a:t>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1EDAE7-EB4A-0E3B-1E66-612FBA79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7426" y="1531537"/>
            <a:ext cx="4975128" cy="3946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2F848-F2B3-F9C5-2500-B5D4713F414F}"/>
              </a:ext>
            </a:extLst>
          </p:cNvPr>
          <p:cNvSpPr txBox="1"/>
          <p:nvPr/>
        </p:nvSpPr>
        <p:spPr>
          <a:xfrm>
            <a:off x="230256" y="1033190"/>
            <a:ext cx="670615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этом примере мы создаем простые обучающие данные, где входные переменные (X) представлены двумерным массивом, состоящим из точек в двух классах, а целевая переменная (y) указывает на принадлежность каждой точки к классу 0 или 1.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Затем мы разделяем данные на обучающий и тестовый наборы с использованием функции </a:t>
            </a:r>
            <a:r>
              <a:rPr lang="ru-RU" sz="1600" dirty="0" err="1"/>
              <a:t>train_test_split</a:t>
            </a:r>
            <a:r>
              <a:rPr lang="ru-RU" sz="1600" dirty="0"/>
              <a:t>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Мы создаем модель решающего дерева с использованием класса </a:t>
            </a:r>
            <a:r>
              <a:rPr lang="ru-RU" sz="1600" dirty="0" err="1"/>
              <a:t>DecisionTreeClassifier</a:t>
            </a:r>
            <a:r>
              <a:rPr lang="ru-RU" sz="1600" dirty="0"/>
              <a:t>. Затем модель обучается на обучающих данных с помощью метода </a:t>
            </a:r>
            <a:r>
              <a:rPr lang="ru-RU" sz="1600" dirty="0" err="1"/>
              <a:t>fit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После обучения модели мы предсказываем классы для тестовых данных с помощью метода </a:t>
            </a:r>
            <a:r>
              <a:rPr lang="ru-RU" sz="1600" dirty="0" err="1"/>
              <a:t>predict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Наконец, мы вычисляем точность предсказаний с использованием функции </a:t>
            </a:r>
            <a:r>
              <a:rPr lang="ru-RU" sz="1600" dirty="0" err="1"/>
              <a:t>accuracy_score</a:t>
            </a:r>
            <a:r>
              <a:rPr lang="ru-RU" sz="1600" dirty="0"/>
              <a:t>()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 и выводим результаты.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Обратите внимание, что в этом примере мы используем решающее дерево без каких-либо параметров настройки. Однако, вы можете настраивать параметры дерева, такие как глубина дерева, критерий разделения и многие другие, для достижения лучших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19607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63680" y="6406817"/>
            <a:ext cx="462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17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828D2-8AE0-1C95-C275-51ECDB67B58B}"/>
              </a:ext>
            </a:extLst>
          </p:cNvPr>
          <p:cNvSpPr txBox="1"/>
          <p:nvPr/>
        </p:nvSpPr>
        <p:spPr>
          <a:xfrm>
            <a:off x="125306" y="463044"/>
            <a:ext cx="1194138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Случайный лес </a:t>
            </a:r>
            <a:r>
              <a:rPr lang="ru-RU" sz="1600" dirty="0"/>
              <a:t>- это ансамблевый метод машинного обучения, основанный на </a:t>
            </a:r>
          </a:p>
          <a:p>
            <a:pPr algn="just"/>
            <a:r>
              <a:rPr lang="ru-RU" sz="1600" dirty="0"/>
              <a:t>комбинировании множества решающих деревьев. Он представляет собой набор </a:t>
            </a:r>
          </a:p>
          <a:p>
            <a:pPr algn="just"/>
            <a:r>
              <a:rPr lang="ru-RU" sz="1600" dirty="0"/>
              <a:t>деревьев, где каждое дерево строится независимо от других деревьев с использованием </a:t>
            </a:r>
          </a:p>
          <a:p>
            <a:pPr algn="just"/>
            <a:r>
              <a:rPr lang="ru-RU" sz="1600" dirty="0"/>
              <a:t>случайной </a:t>
            </a:r>
            <a:r>
              <a:rPr lang="ru-RU" sz="1600" dirty="0" err="1"/>
              <a:t>подвыборки</a:t>
            </a:r>
            <a:r>
              <a:rPr lang="ru-RU" sz="1600" dirty="0"/>
              <a:t> данных и случайного подмножества признаков.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Процесс построения случайного леса начинается с выбора случайной </a:t>
            </a:r>
            <a:r>
              <a:rPr lang="ru-RU" sz="1600" dirty="0" err="1"/>
              <a:t>подвыборки</a:t>
            </a:r>
            <a:r>
              <a:rPr lang="ru-RU" sz="1600" dirty="0"/>
              <a:t> обучающих данных из исходного набора данных. Затем для каждого дерева в лесу происходит построение дерева на основе этой случайной </a:t>
            </a:r>
            <a:r>
              <a:rPr lang="ru-RU" sz="1600" dirty="0" err="1"/>
              <a:t>подвыборки</a:t>
            </a:r>
            <a:r>
              <a:rPr lang="ru-RU" sz="1600" dirty="0"/>
              <a:t>. В процессе построения каждого дерева используется случайное подмножество признаков. Количество признаков, выбираемых для каждого дерева, определяется параметром, называемым </a:t>
            </a:r>
            <a:r>
              <a:rPr lang="ru-RU" sz="1600" dirty="0" err="1"/>
              <a:t>гиперпараметром</a:t>
            </a:r>
            <a:r>
              <a:rPr lang="ru-RU" sz="1600" dirty="0"/>
              <a:t> "число признаков".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Когда классификация или регрессия выполняются с помощью случайного леса, каждое дерево в лесу вносит свой вклад в окончательное решение. В случае классификации оно может голосовать за наиболее популярный класс среди всех деревьев, а в случае регрессии - среднее значение или медиану предсказаний, полученных от всех деревьев.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Случайный лес является мощным алгоритмом для решения задач классификации и регрессии. Он имеет ряд преимуществ, включая способность обрабатывать как числовые, так и категориальные признаки, робастность к выбросам и шуму в данных, устойчивость к переобучению и способность обрабатывать большие объемы данных. Он также позволяет оценить важность признаков и использовать их для дальнейшего анализа.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 случайный лес также имеет свои ограничения. Он может быть достаточно вычислительно сложным и требовательным к памяти, особенно при больших размерах данных и большом количестве деревьев. Кроме того, интерпретация случайного леса может быть сложной, поскольку результат представляет собой комбинацию множества деревьев.</a:t>
            </a:r>
          </a:p>
        </p:txBody>
      </p:sp>
    </p:spTree>
    <p:extLst>
      <p:ext uri="{BB962C8B-B14F-4D97-AF65-F5344CB8AC3E}">
        <p14:creationId xmlns:p14="http://schemas.microsoft.com/office/powerpoint/2010/main" val="314602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36587" y="6406817"/>
            <a:ext cx="47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18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F7D85-FC20-FE5C-4C67-573BD2FAF241}"/>
              </a:ext>
            </a:extLst>
          </p:cNvPr>
          <p:cNvSpPr txBox="1"/>
          <p:nvPr/>
        </p:nvSpPr>
        <p:spPr>
          <a:xfrm>
            <a:off x="277707" y="329019"/>
            <a:ext cx="9205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Пример программы на Python, которая реализует случайный лес с использованием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618688-6B15-B65F-650D-66E00B4D9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993" y="1664787"/>
            <a:ext cx="5010561" cy="3974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2FA9B-EB56-E6F0-39EC-510A03047CAD}"/>
              </a:ext>
            </a:extLst>
          </p:cNvPr>
          <p:cNvSpPr txBox="1"/>
          <p:nvPr/>
        </p:nvSpPr>
        <p:spPr>
          <a:xfrm>
            <a:off x="277707" y="897617"/>
            <a:ext cx="669882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В этом примере мы используем простые обучающие данные, где входные переменные (X) представляют собой двумерный массив, состоящий из точек двух классов, а целевая переменная (y) указывает на принадлежность каждой точки к классу 0 или 1.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Затем мы разделяем данные на обучающий и тестовый наборы с использованием функции </a:t>
            </a:r>
            <a:r>
              <a:rPr lang="ru-RU" sz="1600" dirty="0" err="1"/>
              <a:t>train_test_split</a:t>
            </a:r>
            <a:r>
              <a:rPr lang="ru-RU" sz="1600" dirty="0"/>
              <a:t>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Мы создаем модель случайного леса с помощью класса </a:t>
            </a:r>
            <a:r>
              <a:rPr lang="ru-RU" sz="1600" dirty="0" err="1"/>
              <a:t>RandomForestClassifier</a:t>
            </a:r>
            <a:r>
              <a:rPr lang="ru-RU" sz="1600" dirty="0"/>
              <a:t>. Затем модель обучается на обучающих данных с использованием метода </a:t>
            </a:r>
            <a:r>
              <a:rPr lang="ru-RU" sz="1600" dirty="0" err="1"/>
              <a:t>fit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После обучения модели мы предсказываем классы для тестовых данных с помощью метода </a:t>
            </a:r>
            <a:r>
              <a:rPr lang="ru-RU" sz="1600" dirty="0" err="1"/>
              <a:t>predict</a:t>
            </a:r>
            <a:r>
              <a:rPr lang="ru-RU" sz="1600" dirty="0"/>
              <a:t>().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Наконец, мы вычисляем точность предсказаний с использованием функции </a:t>
            </a:r>
            <a:r>
              <a:rPr lang="ru-RU" sz="1600" dirty="0" err="1"/>
              <a:t>accuracy_score</a:t>
            </a:r>
            <a:r>
              <a:rPr lang="ru-RU" sz="1600" dirty="0"/>
              <a:t>() из библиотеки </a:t>
            </a:r>
            <a:r>
              <a:rPr lang="ru-RU" sz="1600" dirty="0" err="1"/>
              <a:t>scikit-learn</a:t>
            </a:r>
            <a:r>
              <a:rPr lang="ru-RU" sz="1600" dirty="0"/>
              <a:t> и выводим результаты.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Обратите внимание, что в этом примере мы используем случайный лес без каких-либо параметров настройки. Однако, вы можете настраивать параметры случайного леса, такие как количество деревьев, глубина деревьев и многие другие, для достижения лучших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31844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DF2C1E-7528-417F-9355-9C94B92AAEF0}"/>
              </a:ext>
            </a:extLst>
          </p:cNvPr>
          <p:cNvSpPr txBox="1"/>
          <p:nvPr/>
        </p:nvSpPr>
        <p:spPr>
          <a:xfrm>
            <a:off x="162974" y="159189"/>
            <a:ext cx="11630920" cy="675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Машинное обучение </a:t>
            </a:r>
            <a:r>
              <a:rPr lang="ru-RU" sz="1600" dirty="0"/>
              <a:t>- это область искусственного интеллекта, которая изучает алгоритмы и модели, </a:t>
            </a:r>
          </a:p>
          <a:p>
            <a:pPr algn="just"/>
            <a:r>
              <a:rPr lang="ru-RU" sz="1600" dirty="0"/>
              <a:t>которые могут автоматически извлекать информацию из данных и использовать ее для </a:t>
            </a:r>
          </a:p>
          <a:p>
            <a:pPr algn="just"/>
            <a:r>
              <a:rPr lang="ru-RU" sz="1600" dirty="0"/>
              <a:t>прогнозирования или принятия решений без явного программирования.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Основные принципы машинного обучения включают:</a:t>
            </a:r>
          </a:p>
          <a:p>
            <a:pPr algn="just"/>
            <a:r>
              <a:rPr lang="ru-RU" sz="1600" dirty="0"/>
              <a:t>1. </a:t>
            </a:r>
            <a:r>
              <a:rPr lang="ru-RU" sz="1600" b="1" dirty="0">
                <a:solidFill>
                  <a:srgbClr val="7030A0"/>
                </a:solidFill>
              </a:rPr>
              <a:t>Данные</a:t>
            </a:r>
            <a:r>
              <a:rPr lang="ru-RU" sz="1600" dirty="0">
                <a:solidFill>
                  <a:srgbClr val="7030A0"/>
                </a:solidFill>
              </a:rPr>
              <a:t>: Машинное обучение требует наличие данных для обучения модели. Данные должны представлять собой информацию, которую модель может использовать для выявления закономерностей и обучения на основе этих закономерностей. (3 месяца работали над этим аспектом)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2. </a:t>
            </a:r>
            <a:r>
              <a:rPr lang="ru-RU" sz="1600" b="1" dirty="0"/>
              <a:t>Модель</a:t>
            </a:r>
            <a:r>
              <a:rPr lang="ru-RU" sz="1600" dirty="0"/>
              <a:t>: Модель представляет собой алгоритм или математическую функцию, которая принимает входные данные и выдает соответствующие выходные данные или прогнозы. Модель обучается на основе имеющихся данных с целью выявления закономерностей и установления связей между входными и выходными данными.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3. </a:t>
            </a:r>
            <a:r>
              <a:rPr lang="ru-RU" sz="1600" b="1" dirty="0"/>
              <a:t>Обучение</a:t>
            </a:r>
            <a:r>
              <a:rPr lang="ru-RU" sz="1600" dirty="0"/>
              <a:t>: Обучение модели происходит путем подачи данных на вход модели и корректировки ее параметров таким образом, чтобы минимизировать ошибку между прогнозируемыми и фактическими значениями. Обучение модели может быть осуществлено путем использования различных алгоритмов и методов, таких как градиентный спуск или метод опорных векторов.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4. </a:t>
            </a:r>
            <a:r>
              <a:rPr lang="ru-RU" sz="1600" b="1" dirty="0"/>
              <a:t>Оценка</a:t>
            </a:r>
            <a:r>
              <a:rPr lang="ru-RU" sz="1600" dirty="0"/>
              <a:t>: После обучения модели необходимо оценить ее качество и эффективность. Для этого используются различные метрики, которые позволяют сравнивать прогнозируемые значения с фактическими данными и оценивать точность модели.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5. </a:t>
            </a:r>
            <a:r>
              <a:rPr lang="ru-RU" sz="1600" b="1" dirty="0"/>
              <a:t>Применение</a:t>
            </a:r>
            <a:r>
              <a:rPr lang="ru-RU" sz="1600" dirty="0"/>
              <a:t>: Обученная модель может быть использована для прогнозирования новых данных или принятия решений на основе имеющихся данных. Модель может быть встроена в приложение или систему для автоматизации задач и оптимизации процессов.</a:t>
            </a:r>
          </a:p>
          <a:p>
            <a:pPr algn="just"/>
            <a:endParaRPr lang="ru-RU" sz="1100" i="1" dirty="0"/>
          </a:p>
          <a:p>
            <a:pPr algn="just"/>
            <a:r>
              <a:rPr lang="ru-RU" sz="1100" i="1" dirty="0"/>
              <a:t>В целом, цель машинного обучения - научить компьютерные системы обучаться и делать предсказания на основе данных, а не просто выполнять предопределенные инструкции.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E093-7CA0-49F3-BECA-A4FB87FE9B5D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1</a:t>
            </a:r>
            <a:endParaRPr lang="ru-RU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623040" y="6406817"/>
            <a:ext cx="48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18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63222-23E1-E569-0BF6-E930F4003582}"/>
              </a:ext>
            </a:extLst>
          </p:cNvPr>
          <p:cNvSpPr txBox="1"/>
          <p:nvPr/>
        </p:nvSpPr>
        <p:spPr>
          <a:xfrm>
            <a:off x="79446" y="343619"/>
            <a:ext cx="1180592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/>
              <a:t>K-средних</a:t>
            </a:r>
            <a:r>
              <a:rPr lang="ru-RU" sz="1600" dirty="0"/>
              <a:t> (англ. k-</a:t>
            </a:r>
            <a:r>
              <a:rPr lang="ru-RU" sz="1600" dirty="0" err="1"/>
              <a:t>means</a:t>
            </a:r>
            <a:r>
              <a:rPr lang="ru-RU" sz="1600" dirty="0"/>
              <a:t>) - это алгоритм кластеризации, который разделяет</a:t>
            </a:r>
          </a:p>
          <a:p>
            <a:pPr algn="just"/>
            <a:r>
              <a:rPr lang="ru-RU" sz="1600" dirty="0"/>
              <a:t> набор данных на предопределенное количество k кластеров. </a:t>
            </a:r>
          </a:p>
          <a:p>
            <a:pPr algn="just"/>
            <a:r>
              <a:rPr lang="ru-RU" sz="1600" dirty="0"/>
              <a:t>Каждый кластер представляет собой группу точек, которые подобны друг другу внутри </a:t>
            </a:r>
          </a:p>
          <a:p>
            <a:pPr algn="just"/>
            <a:r>
              <a:rPr lang="ru-RU" sz="1600" dirty="0"/>
              <a:t>кластера и отличаются от точек в других кластерах.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Алгоритм K-средних начинается с инициализации k центров кластеров случайным образом. Затем он выполняет следующие шаги: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1. Присваивание точек к ближайшему центру кластера: Каждая точка данных присваивается к ближайшему центру кластера на основе евклидового расстояния (или другой метрики расстояния).</a:t>
            </a:r>
          </a:p>
          <a:p>
            <a:pPr algn="just"/>
            <a:r>
              <a:rPr lang="ru-RU" sz="1600" dirty="0"/>
              <a:t>2. Перемещение центров кластеров: Центры кластеров пересчитываются путем вычисления среднего значения всех точек, принадлежащих кластеру.</a:t>
            </a:r>
          </a:p>
          <a:p>
            <a:pPr algn="just"/>
            <a:r>
              <a:rPr lang="ru-RU" sz="1600" dirty="0"/>
              <a:t>3. Повторение шагов 1 и 2 до тех пор, пока не будет достигнуто сходимость.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На выходе алгоритма K-средних получается набор k центров кластеров и принадлежность каждой точки к одному из кластеров. Это позволяет проводить дальнейший анализ данных, идентифицировать группы и сделать выводы о сходстве или различии между ними.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Алгоритм K-средних обладает некоторыми преимуществами, такими как простота реализации, эффективность и способность работать с большими объемами данных. Он также не требует заранее известного количества кластеров и может быть применен к различным типам данных.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Однако, алгоритм K-средних также имеет свои ограничения. Он чувствителен к начальным значениям центров кластеров и может сойтись к локальному оптимуму. Также он не всегда работает хорошо с несферическими кластерами и может иметь проблему с определением оптимального количества кластеров.</a:t>
            </a:r>
          </a:p>
        </p:txBody>
      </p:sp>
    </p:spTree>
    <p:extLst>
      <p:ext uri="{BB962C8B-B14F-4D97-AF65-F5344CB8AC3E}">
        <p14:creationId xmlns:p14="http://schemas.microsoft.com/office/powerpoint/2010/main" val="275642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19388" y="6467776"/>
            <a:ext cx="50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20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14189-4F00-1EFE-F123-8857B0D32DCD}"/>
              </a:ext>
            </a:extLst>
          </p:cNvPr>
          <p:cNvSpPr txBox="1"/>
          <p:nvPr/>
        </p:nvSpPr>
        <p:spPr>
          <a:xfrm>
            <a:off x="237070" y="295628"/>
            <a:ext cx="7711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Пример программы на Python, которая реализует алгоритм K-средних с использованием библиотеки </a:t>
            </a:r>
            <a:r>
              <a:rPr lang="ru-RU" dirty="0" err="1"/>
              <a:t>scikit-learn</a:t>
            </a:r>
            <a:r>
              <a:rPr lang="ru-RU" dirty="0"/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5DEB27-8AB6-5E13-DC46-4B91608D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8753" y="1364644"/>
            <a:ext cx="4728397" cy="3347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D3107-5446-3637-6D5C-86CA2FCE6F24}"/>
              </a:ext>
            </a:extLst>
          </p:cNvPr>
          <p:cNvSpPr txBox="1"/>
          <p:nvPr/>
        </p:nvSpPr>
        <p:spPr>
          <a:xfrm>
            <a:off x="237070" y="1020131"/>
            <a:ext cx="708490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этом примере мы создаем обучающие данные X, состоящие из двумерных точек. Затем мы создаем объект модели K-средних с помощью класса </a:t>
            </a:r>
            <a:r>
              <a:rPr lang="ru-RU" dirty="0" err="1"/>
              <a:t>KMeans</a:t>
            </a:r>
            <a:r>
              <a:rPr lang="ru-RU" dirty="0"/>
              <a:t> из библиотеки </a:t>
            </a:r>
            <a:r>
              <a:rPr lang="ru-RU" dirty="0" err="1"/>
              <a:t>scikit-learn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Мы указываем количество кластеров </a:t>
            </a:r>
            <a:r>
              <a:rPr lang="ru-RU" dirty="0" err="1"/>
              <a:t>n_clusters</a:t>
            </a:r>
            <a:r>
              <a:rPr lang="ru-RU" dirty="0"/>
              <a:t>=2 (в данном случае), которые мы хотим получить из данных.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Затем мы обучаем модель на наших обучающих данных с использованием метода </a:t>
            </a:r>
            <a:r>
              <a:rPr lang="ru-RU" dirty="0" err="1"/>
              <a:t>fit</a:t>
            </a:r>
            <a:r>
              <a:rPr lang="ru-RU" dirty="0"/>
              <a:t>(). В результате модель определяет </a:t>
            </a:r>
            <a:r>
              <a:rPr lang="ru-RU" dirty="0" err="1"/>
              <a:t>центроиды</a:t>
            </a:r>
            <a:r>
              <a:rPr lang="ru-RU" dirty="0"/>
              <a:t> каждого кластера и присваивает метки кластеров каждой точке данных.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Наконец, мы выводим координаты </a:t>
            </a:r>
            <a:r>
              <a:rPr lang="ru-RU" dirty="0" err="1"/>
              <a:t>центроидов</a:t>
            </a:r>
            <a:r>
              <a:rPr lang="ru-RU" dirty="0"/>
              <a:t> и метки кластеров.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Обратите внимание, что в этом примере мы использовали количество кластеров равное 2, но вы можете настроить это значение в соответствии с вашими потребностями. Также можно варьировать другие параметры K-средних, такие как количество итераций или инициализацию </a:t>
            </a:r>
            <a:r>
              <a:rPr lang="ru-RU" dirty="0" err="1"/>
              <a:t>центроидов</a:t>
            </a:r>
            <a:r>
              <a:rPr lang="ru-RU" dirty="0"/>
              <a:t>, для достижения оптимальных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74510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F2041F-2ECD-BF3E-FD69-ED2F2631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443" y="1088675"/>
            <a:ext cx="6219825" cy="5124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A3B63-E23E-37AB-FE5F-1AF5A22FB6C9}"/>
              </a:ext>
            </a:extLst>
          </p:cNvPr>
          <p:cNvSpPr txBox="1"/>
          <p:nvPr/>
        </p:nvSpPr>
        <p:spPr>
          <a:xfrm>
            <a:off x="7527289" y="1833381"/>
            <a:ext cx="408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/>
              <a:t>Метод Наименьших Квадратов </a:t>
            </a:r>
          </a:p>
          <a:p>
            <a:pPr algn="ctr"/>
            <a:r>
              <a:rPr lang="ru-RU" sz="1800" b="1" dirty="0"/>
              <a:t>(без библиотек)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C1565-9F0C-7657-54EE-4E50D2E3B495}"/>
              </a:ext>
            </a:extLst>
          </p:cNvPr>
          <p:cNvSpPr txBox="1"/>
          <p:nvPr/>
        </p:nvSpPr>
        <p:spPr>
          <a:xfrm>
            <a:off x="7266939" y="2619491"/>
            <a:ext cx="4602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Коэффициент </a:t>
            </a:r>
          </a:p>
          <a:p>
            <a:r>
              <a:rPr lang="ru-RU" dirty="0"/>
              <a:t>𝑎 (наклон линии) вычисляется по формуле: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5C65D-DCFC-B8FB-AE16-BB7446B0A8D9}"/>
              </a:ext>
            </a:extLst>
          </p:cNvPr>
          <p:cNvSpPr txBox="1"/>
          <p:nvPr/>
        </p:nvSpPr>
        <p:spPr>
          <a:xfrm>
            <a:off x="7266939" y="45114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Коэффициент </a:t>
            </a:r>
          </a:p>
          <a:p>
            <a:r>
              <a:rPr lang="ru-RU" dirty="0"/>
              <a:t>𝑏 (пересечение с осью Y) по формуле: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883C9F3-E255-F157-991F-6379ED4B6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0915" y="3512698"/>
            <a:ext cx="1862280" cy="7573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A72B10-276F-6124-9FCF-A3933E5F5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4914" y="5566794"/>
            <a:ext cx="1460229" cy="646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81AE2-D78D-F48C-CF1A-1E132B8A3BD3}"/>
              </a:ext>
            </a:extLst>
          </p:cNvPr>
          <p:cNvSpPr txBox="1"/>
          <p:nvPr/>
        </p:nvSpPr>
        <p:spPr>
          <a:xfrm>
            <a:off x="11719388" y="6467776"/>
            <a:ext cx="50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21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9573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6E717-A726-3B4D-B3BB-CF950169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665" y="342369"/>
            <a:ext cx="5020279" cy="6173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0CDB3C-388B-5489-119D-01C3F7353121}"/>
              </a:ext>
            </a:extLst>
          </p:cNvPr>
          <p:cNvSpPr txBox="1"/>
          <p:nvPr/>
        </p:nvSpPr>
        <p:spPr>
          <a:xfrm>
            <a:off x="5727244" y="183008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Функция расчета расстояния: </a:t>
            </a:r>
            <a:r>
              <a:rPr lang="ru-RU" dirty="0"/>
              <a:t>Здесь используется евклидово расстояние для определения близости между точками и </a:t>
            </a:r>
            <a:r>
              <a:rPr lang="ru-RU" dirty="0" err="1"/>
              <a:t>центроидами</a:t>
            </a:r>
            <a:r>
              <a:rPr lang="ru-RU" dirty="0"/>
              <a:t>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Основной алгоритм:</a:t>
            </a:r>
          </a:p>
          <a:p>
            <a:pPr algn="just"/>
            <a:r>
              <a:rPr lang="ru-RU" dirty="0"/>
              <a:t>Инициализация: Мы случайно выбираем </a:t>
            </a:r>
            <a:r>
              <a:rPr lang="ru-RU" dirty="0" err="1"/>
              <a:t>центроиды</a:t>
            </a:r>
            <a:r>
              <a:rPr lang="ru-RU" dirty="0"/>
              <a:t> из набора данных.</a:t>
            </a:r>
          </a:p>
          <a:p>
            <a:pPr algn="just"/>
            <a:r>
              <a:rPr lang="ru-RU" dirty="0"/>
              <a:t>Присвоение кластеров: Каждой точке присваивается кластер в зависимости от ближайшего </a:t>
            </a:r>
            <a:r>
              <a:rPr lang="ru-RU" dirty="0" err="1"/>
              <a:t>центроида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Обновление </a:t>
            </a:r>
            <a:r>
              <a:rPr lang="ru-RU" dirty="0" err="1"/>
              <a:t>центроидов</a:t>
            </a:r>
            <a:r>
              <a:rPr lang="ru-RU" dirty="0"/>
              <a:t>: После присвоения, мы пересчитываем координаты </a:t>
            </a:r>
            <a:r>
              <a:rPr lang="ru-RU" dirty="0" err="1"/>
              <a:t>центроидов</a:t>
            </a:r>
            <a:r>
              <a:rPr lang="ru-RU" dirty="0"/>
              <a:t> как средние значения всех точек в соответствующих кластерах.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Выходные данные: </a:t>
            </a:r>
            <a:r>
              <a:rPr lang="ru-RU" dirty="0"/>
              <a:t>Функция возвращает финальные координаты </a:t>
            </a:r>
            <a:r>
              <a:rPr lang="ru-RU" dirty="0" err="1"/>
              <a:t>центроидов</a:t>
            </a:r>
            <a:r>
              <a:rPr lang="ru-RU" dirty="0"/>
              <a:t> и список кластеров, к которым были отнесены точки.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4525E-A2B1-6883-7510-46400EEA5240}"/>
              </a:ext>
            </a:extLst>
          </p:cNvPr>
          <p:cNvSpPr txBox="1"/>
          <p:nvPr/>
        </p:nvSpPr>
        <p:spPr>
          <a:xfrm>
            <a:off x="11719388" y="6467776"/>
            <a:ext cx="50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22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1778C-16DC-FA71-7285-07E721589283}"/>
              </a:ext>
            </a:extLst>
          </p:cNvPr>
          <p:cNvSpPr txBox="1"/>
          <p:nvPr/>
        </p:nvSpPr>
        <p:spPr>
          <a:xfrm>
            <a:off x="7443788" y="1062775"/>
            <a:ext cx="6111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Метод К-средних</a:t>
            </a:r>
          </a:p>
          <a:p>
            <a:r>
              <a:rPr lang="ru-RU" sz="1800" b="1" dirty="0"/>
              <a:t>(без библиотек)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55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90A4E7-7B1C-C6C3-A659-829B45430301}"/>
              </a:ext>
            </a:extLst>
          </p:cNvPr>
          <p:cNvSpPr txBox="1"/>
          <p:nvPr/>
        </p:nvSpPr>
        <p:spPr>
          <a:xfrm>
            <a:off x="11742717" y="6483239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23</a:t>
            </a:r>
            <a:endParaRPr lang="ru-RU" b="1" dirty="0"/>
          </a:p>
        </p:txBody>
      </p:sp>
      <p:pic>
        <p:nvPicPr>
          <p:cNvPr id="7" name="Picture 2" descr="Классификация, регрессия и другие алгоритмы Data Mining с использованием R">
            <a:extLst>
              <a:ext uri="{FF2B5EF4-FFF2-40B4-BE49-F238E27FC236}">
                <a16:creationId xmlns:a16="http://schemas.microsoft.com/office/drawing/2014/main" id="{1598AD1D-FA19-03BB-6150-EAAFFEFE6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93" y="4010430"/>
            <a:ext cx="84486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C41D6F-A646-D819-66EB-677B7193A510}"/>
              </a:ext>
            </a:extLst>
          </p:cNvPr>
          <p:cNvSpPr txBox="1"/>
          <p:nvPr/>
        </p:nvSpPr>
        <p:spPr>
          <a:xfrm>
            <a:off x="329682" y="1248116"/>
            <a:ext cx="114144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Постановка задачи</a:t>
            </a:r>
          </a:p>
          <a:p>
            <a:pPr algn="just"/>
            <a:endParaRPr lang="ru-RU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just"/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Ирисы Фишера — это набор данных для задачи классификации, на примере которого Рональд Фишер в 1936 году продемонстрировал работу разработанного им метода дискриминантного анализа. Иногда его также называют ирисами Андерсона, так как данные были собраны американским ботаником Эдгаром Андерсоном. Этот набор данных стал уже классическим, и часто используется в литературе для иллюстрации работы различных статистических алгоритмов.</a:t>
            </a:r>
          </a:p>
          <a:p>
            <a:pPr algn="just"/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На основе этого набора данных требуется построить правило классификации, определяющее вид растения по данным измерений. Это задача 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многоклассовой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классификации, так как имеется три класса — три вида ириса.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6B078-8026-B430-FB50-960CD9FC35C2}"/>
              </a:ext>
            </a:extLst>
          </p:cNvPr>
          <p:cNvSpPr txBox="1"/>
          <p:nvPr/>
        </p:nvSpPr>
        <p:spPr>
          <a:xfrm>
            <a:off x="898768" y="229826"/>
            <a:ext cx="4142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Recap.</a:t>
            </a:r>
          </a:p>
          <a:p>
            <a:pPr algn="just"/>
            <a:r>
              <a:rPr lang="ru-RU" sz="24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Ирисы Фишера</a:t>
            </a:r>
          </a:p>
        </p:txBody>
      </p:sp>
    </p:spTree>
    <p:extLst>
      <p:ext uri="{BB962C8B-B14F-4D97-AF65-F5344CB8AC3E}">
        <p14:creationId xmlns:p14="http://schemas.microsoft.com/office/powerpoint/2010/main" val="372581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EE73C-1CAF-D7A9-A6C2-66E83B5A8BEE}"/>
              </a:ext>
            </a:extLst>
          </p:cNvPr>
          <p:cNvSpPr txBox="1"/>
          <p:nvPr/>
        </p:nvSpPr>
        <p:spPr>
          <a:xfrm>
            <a:off x="422275" y="1012954"/>
            <a:ext cx="113474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Понимание данных</a:t>
            </a:r>
          </a:p>
          <a:p>
            <a:pPr algn="l"/>
            <a:endParaRPr lang="ru-RU" sz="20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Ирисы Фишера состоят из данных о 150 экземплярах ириса, по 50 экземпляров из трёх видов — Ирис щетинистый (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Iris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), Ирис виргинский (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Iris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и Ирис разноцветный (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Iris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versicolor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). Для каждого экземпляра измерялись четыре характеристики (в сантиметрах):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Длина наружной доли околоцветника (англ.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sepal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Ширина наружной доли околоцветника (англ.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sepal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Длина внутренней доли околоцветника (англ.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petal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Ширина внутренней доли околоцветника (англ.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petal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CFE44-3443-5395-EAD4-736004A5D26C}"/>
              </a:ext>
            </a:extLst>
          </p:cNvPr>
          <p:cNvSpPr txBox="1"/>
          <p:nvPr/>
        </p:nvSpPr>
        <p:spPr>
          <a:xfrm>
            <a:off x="479425" y="4313583"/>
            <a:ext cx="11042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План анализа данных (</a:t>
            </a:r>
            <a:r>
              <a:rPr lang="ru-RU" sz="2000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ru-RU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  <a:r>
              <a:rPr lang="ru-RU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ru-RU" sz="20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Загрузить данные для обучения</a:t>
            </a:r>
          </a:p>
          <a:p>
            <a:pPr>
              <a:buFont typeface="+mj-lt"/>
              <a:buAutoNum type="arabicPeriod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При необходимости обработать данные перед обучением модели</a:t>
            </a:r>
          </a:p>
          <a:p>
            <a:pPr>
              <a:buFont typeface="+mj-lt"/>
              <a:buAutoNum type="arabicPeriod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Обучить модель на обучающей выборке</a:t>
            </a:r>
          </a:p>
          <a:p>
            <a:pPr>
              <a:buFont typeface="+mj-lt"/>
              <a:buAutoNum type="arabicPeriod"/>
            </a:pPr>
            <a:r>
              <a:rPr lang="ru-RU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Проверить модель на тестовой выборке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BE19A-5490-6E36-E3AB-AE88A1EB9295}"/>
              </a:ext>
            </a:extLst>
          </p:cNvPr>
          <p:cNvSpPr txBox="1"/>
          <p:nvPr/>
        </p:nvSpPr>
        <p:spPr>
          <a:xfrm>
            <a:off x="11742717" y="6483239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24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2897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0B85B5-FD2F-2C6D-10FC-F333B009BE77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25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3CEB2-B442-7A99-953B-81A7891E374B}"/>
              </a:ext>
            </a:extLst>
          </p:cNvPr>
          <p:cNvSpPr txBox="1"/>
          <p:nvPr/>
        </p:nvSpPr>
        <p:spPr>
          <a:xfrm>
            <a:off x="381000" y="1013089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1. Загрузить данные для обучения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8B257F1-2134-7600-EC95-9AB45A43F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66534"/>
            <a:ext cx="1136313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Шаг 1.1. Загружаем библиотеки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корректной работы с данными в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требуется загрузить специальную библиотеку 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программную библиотеку на языке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для обработки и анализа данных. С этой библиотекой вы уже разбирались на предыдущих занятиях.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забываем про визуализацию, г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рафики используются для облегчения интерпретации полученных результатов.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71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11FF8-C49C-74A7-1586-75DAF1808511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8C753-44CF-4EAA-27C8-8D106F24178A}"/>
              </a:ext>
            </a:extLst>
          </p:cNvPr>
          <p:cNvSpPr txBox="1"/>
          <p:nvPr/>
        </p:nvSpPr>
        <p:spPr>
          <a:xfrm>
            <a:off x="520700" y="1123434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Шаг 1.2. Загрузим данные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80426-5168-F208-F6B9-22FAA814114E}"/>
              </a:ext>
            </a:extLst>
          </p:cNvPr>
          <p:cNvSpPr txBox="1"/>
          <p:nvPr/>
        </p:nvSpPr>
        <p:spPr>
          <a:xfrm>
            <a:off x="520700" y="1633835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Этот 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настолько популярен, что он есть в библиотеке для машинного обучения. Также его можно скачать из интернета (например, с сайта </a:t>
            </a: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https://www.openml.org/d/61</a:t>
            </a: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7BE119-F74D-D137-2BB8-CA659B68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775" y="2623641"/>
            <a:ext cx="4552950" cy="7143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A78DC2-5A79-BD8C-C820-11A85007E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6125" y="2584547"/>
            <a:ext cx="1828951" cy="172023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2FB2A-B508-03EA-9572-3D7D6C777B27}"/>
              </a:ext>
            </a:extLst>
          </p:cNvPr>
          <p:cNvSpPr txBox="1"/>
          <p:nvPr/>
        </p:nvSpPr>
        <p:spPr>
          <a:xfrm>
            <a:off x="584200" y="4304784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Значения целевой переменной (</a:t>
            </a:r>
            <a:r>
              <a:rPr lang="it-IT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y)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A31B6D-84E2-FE62-47EC-6AD104D16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75" y="5356284"/>
            <a:ext cx="1123950" cy="3333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15DCAA-24D8-7CF8-84F4-BE940BB70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6125" y="4851416"/>
            <a:ext cx="4398232" cy="100973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1788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80357-9219-223B-0F3D-41CDE3D411A1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27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2D735-F64E-D31F-B190-69B808A65FE4}"/>
              </a:ext>
            </a:extLst>
          </p:cNvPr>
          <p:cNvSpPr txBox="1"/>
          <p:nvPr/>
        </p:nvSpPr>
        <p:spPr>
          <a:xfrm>
            <a:off x="533402" y="590185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 Обработать данные перед обучением модели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9AF9F-11D6-8758-AB1F-11425DAA27BE}"/>
              </a:ext>
            </a:extLst>
          </p:cNvPr>
          <p:cNvSpPr txBox="1"/>
          <p:nvPr/>
        </p:nvSpPr>
        <p:spPr>
          <a:xfrm>
            <a:off x="615950" y="1727885"/>
            <a:ext cx="1058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Шаг 2.1. Проверяем данные на наличие пропусков и типов переменных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785163-08DC-09F7-7E64-6B82065D2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2427326"/>
            <a:ext cx="736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Для этого можем воспользоваться методом info().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01C137-9A18-792E-96C7-9F104782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6767"/>
            <a:ext cx="2895600" cy="504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D54F1E-E7FB-B729-7C45-7CAA7941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9787"/>
            <a:ext cx="3114675" cy="466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3F907A-A34A-2D65-9436-E1E7B0594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420" y="2223911"/>
            <a:ext cx="3357564" cy="217002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133AFA-F823-FAE6-E888-2FD313C2A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5287" y="4648438"/>
            <a:ext cx="3391695" cy="161937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99581-DDAD-122E-64C9-C9DB345A2ED8}"/>
              </a:ext>
            </a:extLst>
          </p:cNvPr>
          <p:cNvSpPr txBox="1"/>
          <p:nvPr/>
        </p:nvSpPr>
        <p:spPr>
          <a:xfrm>
            <a:off x="7680" y="6632479"/>
            <a:ext cx="111746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Видим, что пропусков нет, в каждом столбце по 150 значений с плавающей точкой. Целевая переменная тоже не имеет пропусков, тип данных – целые числа</a:t>
            </a:r>
            <a:endParaRPr lang="ru-RU" sz="1000" i="1" dirty="0"/>
          </a:p>
        </p:txBody>
      </p:sp>
    </p:spTree>
    <p:extLst>
      <p:ext uri="{BB962C8B-B14F-4D97-AF65-F5344CB8AC3E}">
        <p14:creationId xmlns:p14="http://schemas.microsoft.com/office/powerpoint/2010/main" val="3442497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FE3A2-32A6-7A05-7B95-890F6578470D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28</a:t>
            </a:r>
            <a:endParaRPr lang="ru-RU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F82379-DC64-097F-A062-513FF2AF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1059499"/>
            <a:ext cx="4965700" cy="62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Шаг 2.2. Выделяем целевую переменную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8603F4-2E8C-3844-C7A0-3AD4AF0A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1545201"/>
            <a:ext cx="116014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В общем виде эти два шага всегда нужны. Но в нашем первом примере мы работаем на всём готовом, поэтому ничего этого делать не будем.</a:t>
            </a:r>
            <a:endParaRPr kumimoji="0" lang="ru-RU" altLang="ru-RU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5273A-B127-D386-2CB9-01283CD01CF4}"/>
              </a:ext>
            </a:extLst>
          </p:cNvPr>
          <p:cNvSpPr txBox="1"/>
          <p:nvPr/>
        </p:nvSpPr>
        <p:spPr>
          <a:xfrm>
            <a:off x="254000" y="2006743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Шаг 2.3. Визуализация данных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D0111-D1F7-A645-A710-FBC58918FF2A}"/>
              </a:ext>
            </a:extLst>
          </p:cNvPr>
          <p:cNvSpPr txBox="1"/>
          <p:nvPr/>
        </p:nvSpPr>
        <p:spPr>
          <a:xfrm>
            <a:off x="254000" y="2582290"/>
            <a:ext cx="11137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У нас всего 4 переменных + 1 целевая переменная. Построим график, на котором совместим 2 переменных и целевую переменную. Первый график для 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наружней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доли 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околоцвеника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sepal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Цветом показаны три класса.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C3D635-B217-183C-7BC6-5281F1502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550" y="4458590"/>
            <a:ext cx="6007100" cy="990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7E41A2-9E12-4CA6-488F-FBEF3C0C6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6595" y="3553085"/>
            <a:ext cx="4078158" cy="316071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9320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AF0A8-24AF-4784-840C-64715ED5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9" y="2162175"/>
            <a:ext cx="11334750" cy="469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48361-B975-4559-B888-5B4F6FCE8582}"/>
              </a:ext>
            </a:extLst>
          </p:cNvPr>
          <p:cNvSpPr txBox="1"/>
          <p:nvPr/>
        </p:nvSpPr>
        <p:spPr>
          <a:xfrm>
            <a:off x="250091" y="130850"/>
            <a:ext cx="93081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Обучение с учителем (</a:t>
            </a:r>
            <a:r>
              <a:rPr lang="ru-RU" dirty="0" err="1"/>
              <a:t>supervised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 — модель обучается на размеченных данных (например, классификация или регрессия);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Обучение без учителя (</a:t>
            </a:r>
            <a:r>
              <a:rPr lang="ru-RU" dirty="0" err="1"/>
              <a:t>unsupervised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 — модель ищет структуры в неразмеченных данных (например, кластеризация или снижение размерности);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Обучение с подкреплением (</a:t>
            </a:r>
            <a:r>
              <a:rPr lang="ru-RU" dirty="0" err="1"/>
              <a:t>reinforcement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 — агент учится принимать решения через взаимодействие со средой и получение обратной связи в виде вознаграждений или штрафов.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E2C7F-2B73-4B0B-9A7A-AAA6C4CFB264}"/>
              </a:ext>
            </a:extLst>
          </p:cNvPr>
          <p:cNvSpPr txBox="1"/>
          <p:nvPr/>
        </p:nvSpPr>
        <p:spPr>
          <a:xfrm>
            <a:off x="11920234" y="6488668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2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3752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DB9E3C-0702-38A2-330E-89D00BC59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687" y="3314528"/>
            <a:ext cx="5548313" cy="9761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ADCB0-B411-2FE4-B02C-4A533C17D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2080" y="1758337"/>
            <a:ext cx="5379301" cy="420349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5782D-A36F-9A1A-A923-36A87F215383}"/>
              </a:ext>
            </a:extLst>
          </p:cNvPr>
          <p:cNvSpPr txBox="1"/>
          <p:nvPr/>
        </p:nvSpPr>
        <p:spPr>
          <a:xfrm>
            <a:off x="596053" y="1046446"/>
            <a:ext cx="1114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Второй - для внутренней доли околоцветника (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petal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). Цветом показаны три класса.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FAA1E-C363-BED7-2BEA-E23D55DAD463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29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89891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F24267-DC92-2FDA-3FAB-48813648E82F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30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15B3D-1E5F-EB5C-B9A3-E8EAB2061DBB}"/>
              </a:ext>
            </a:extLst>
          </p:cNvPr>
          <p:cNvSpPr txBox="1"/>
          <p:nvPr/>
        </p:nvSpPr>
        <p:spPr>
          <a:xfrm>
            <a:off x="440267" y="908821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 Обучить модель на обучающей выборке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8FF93C2-EAE8-BECB-E152-7A9319E61E1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40267" y="1564440"/>
            <a:ext cx="1142661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Шаг 3.1. Выбираем метод, который будем использовать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Проще всего начать с простых методов. Часто используют несколько методов для построения моделей и сравнивают их между собой.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На выбор метода для построения модели влияет набор признаков, размер выборки, интуиция про то, какая связь между входными переменными и целевой. Но часто решение принимается исходя из того, какая модель сработала лучше.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В этом примере мы используем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kNN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F4312-AC70-D256-F285-345CA0610019}"/>
              </a:ext>
            </a:extLst>
          </p:cNvPr>
          <p:cNvSpPr txBox="1"/>
          <p:nvPr/>
        </p:nvSpPr>
        <p:spPr>
          <a:xfrm>
            <a:off x="440267" y="3802147"/>
            <a:ext cx="1121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Для корректной работы с методами построения моделей в 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python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требуется загрузить специальную библиотеку </a:t>
            </a:r>
            <a:r>
              <a:rPr lang="ru-RU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sklearn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для машинного обучения и анализа данных.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CDEFBE-B205-95C3-232C-5FA61BF0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27" y="4957093"/>
            <a:ext cx="6632574" cy="717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8B79A9-D334-9809-D7EC-FAE3999E1F68}"/>
              </a:ext>
            </a:extLst>
          </p:cNvPr>
          <p:cNvSpPr txBox="1"/>
          <p:nvPr/>
        </p:nvSpPr>
        <p:spPr>
          <a:xfrm>
            <a:off x="440267" y="6182743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train_test_split</a:t>
            </a:r>
            <a:r>
              <a:rPr lang="ru-RU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будем использовать для разделения </a:t>
            </a:r>
            <a:r>
              <a:rPr lang="ru-RU" sz="12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датасета</a:t>
            </a:r>
            <a:r>
              <a:rPr lang="ru-RU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на обучающую (</a:t>
            </a:r>
            <a:r>
              <a:rPr lang="ru-RU" sz="12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train</a:t>
            </a:r>
            <a:r>
              <a:rPr lang="ru-RU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 и тестовую (</a:t>
            </a:r>
            <a:r>
              <a:rPr lang="ru-RU" sz="12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test</a:t>
            </a:r>
            <a:r>
              <a:rPr lang="ru-RU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 выборки.</a:t>
            </a:r>
          </a:p>
          <a:p>
            <a:pPr algn="l"/>
            <a:r>
              <a:rPr lang="ru-RU" sz="12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KNeighborsClassifier</a:t>
            </a:r>
            <a:r>
              <a:rPr lang="ru-RU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- для построения модели </a:t>
            </a:r>
            <a:r>
              <a:rPr lang="ru-RU" sz="12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kNN</a:t>
            </a:r>
            <a:r>
              <a:rPr lang="ru-RU" sz="12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641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F24267-DC92-2FDA-3FAB-48813648E82F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31</a:t>
            </a:r>
            <a:endParaRPr lang="ru-RU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7584B9-DA70-789C-4F8E-E34209C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03" y="1335934"/>
            <a:ext cx="10096500" cy="352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E54E03-85AA-5A95-A593-EC27CADC7777}"/>
              </a:ext>
            </a:extLst>
          </p:cNvPr>
          <p:cNvSpPr txBox="1"/>
          <p:nvPr/>
        </p:nvSpPr>
        <p:spPr>
          <a:xfrm>
            <a:off x="583704" y="2027534"/>
            <a:ext cx="11169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Выделили треть примеров в тестовую выборку. </a:t>
            </a:r>
          </a:p>
          <a:p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random_state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- для того, чтобы при каждом запуске этой ячейки разбиение происходило одинаково.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DF1BC-EFC5-8E1D-D593-381D6C3BBABF}"/>
              </a:ext>
            </a:extLst>
          </p:cNvPr>
          <p:cNvSpPr txBox="1"/>
          <p:nvPr/>
        </p:nvSpPr>
        <p:spPr>
          <a:xfrm>
            <a:off x="583704" y="3013040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Шаг 3.2. Обучить модель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A2383-A5F8-2D7E-10F0-4827EB12ED7C}"/>
              </a:ext>
            </a:extLst>
          </p:cNvPr>
          <p:cNvSpPr txBox="1"/>
          <p:nvPr/>
        </p:nvSpPr>
        <p:spPr>
          <a:xfrm>
            <a:off x="583703" y="3747547"/>
            <a:ext cx="1116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Как правило для обучения модели используется метод </a:t>
            </a:r>
            <a:r>
              <a:rPr lang="ru-RU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fit</a:t>
            </a:r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()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в который передают на вход два аргумента: таблицу входных признаков и столбец значений целевой переменной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5C40-1958-170A-151F-7A861FA51BCB}"/>
              </a:ext>
            </a:extLst>
          </p:cNvPr>
          <p:cNvSpPr txBox="1"/>
          <p:nvPr/>
        </p:nvSpPr>
        <p:spPr>
          <a:xfrm>
            <a:off x="583704" y="4759053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Попробуем сначала "обучить" модель с одним соседом.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ACEAC2-E8F2-AED3-F212-F3DC9E42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05" y="5356538"/>
            <a:ext cx="3596777" cy="68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AAD3F-50D4-A361-072C-E642DDCBE71E}"/>
              </a:ext>
            </a:extLst>
          </p:cNvPr>
          <p:cNvSpPr txBox="1"/>
          <p:nvPr/>
        </p:nvSpPr>
        <p:spPr>
          <a:xfrm>
            <a:off x="583704" y="6435291"/>
            <a:ext cx="79248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05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Здесь выведены параметры, с которыми модель настраивалась. Наиболее важные тут: расстояние и количество соседей.</a:t>
            </a:r>
          </a:p>
          <a:p>
            <a:pPr algn="l"/>
            <a:r>
              <a:rPr lang="ru-RU" sz="105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/>
              </a:rPr>
              <a:t>https://scikit-learn.org/stable/modules/generated/sklearn.neighbors.KNeighborsClassifier.html</a:t>
            </a:r>
            <a:endParaRPr lang="ru-RU" sz="1050" b="0" i="1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29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F24267-DC92-2FDA-3FAB-48813648E82F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32</a:t>
            </a:r>
            <a:endParaRPr lang="ru-RU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43E5A-A53F-E86D-6369-2EE649B48BCC}"/>
              </a:ext>
            </a:extLst>
          </p:cNvPr>
          <p:cNvSpPr txBox="1"/>
          <p:nvPr/>
        </p:nvSpPr>
        <p:spPr>
          <a:xfrm>
            <a:off x="711200" y="1092107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4. Проверить работу модели на тестовой выборке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6F33C-AFC1-8234-701B-AFCF739F339E}"/>
              </a:ext>
            </a:extLst>
          </p:cNvPr>
          <p:cNvSpPr txBox="1"/>
          <p:nvPr/>
        </p:nvSpPr>
        <p:spPr>
          <a:xfrm>
            <a:off x="711200" y="1769440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Шаг 4.1. Оценить модель по выбранной заранее метрике.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93D66-C22E-46EC-69A4-08A5DD2DB98D}"/>
              </a:ext>
            </a:extLst>
          </p:cNvPr>
          <p:cNvSpPr txBox="1"/>
          <p:nvPr/>
        </p:nvSpPr>
        <p:spPr>
          <a:xfrm>
            <a:off x="711199" y="2446773"/>
            <a:ext cx="11223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Если моделей было несколько, то здесь оценивают, какая из них лучше</a:t>
            </a:r>
            <a:endParaRPr lang="ru-RU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Для оценки нам нужно получить прогнозы целевой переменной на тестовых данных.</a:t>
            </a: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Для этого вызовем у каждой модели метод </a:t>
            </a:r>
            <a:r>
              <a:rPr lang="ru-RU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в качестве аргумента передадим тестовую выборку.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855B56-711E-9E47-99A0-77ED53DA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27" y="4085901"/>
            <a:ext cx="2714625" cy="533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7F72B7-0FCC-CA24-0B80-D4E3A67A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27" y="5871937"/>
            <a:ext cx="3971925" cy="5238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A80D73-23CB-CCF5-24EA-C28F22DB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50" y="3958717"/>
            <a:ext cx="6819900" cy="8382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93C7CC-9210-50CA-0EF0-FAE0FD681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444" y="5968633"/>
            <a:ext cx="590550" cy="2952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25FAF0-E030-5DE3-11DF-D7C804FA4BE8}"/>
              </a:ext>
            </a:extLst>
          </p:cNvPr>
          <p:cNvSpPr txBox="1"/>
          <p:nvPr/>
        </p:nvSpPr>
        <p:spPr>
          <a:xfrm>
            <a:off x="711199" y="5114093"/>
            <a:ext cx="10627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Качество модели оценим через метрику </a:t>
            </a:r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доля правильных ответов (</a:t>
            </a:r>
            <a:r>
              <a:rPr lang="ru-RU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accuracy</a:t>
            </a:r>
            <a:r>
              <a:rPr lang="ru-RU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)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864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A2F1FC-688A-06FB-AA7E-33F0A7A9D6CE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33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30CF5-3C03-F90F-9046-8E0FE0E26FBB}"/>
              </a:ext>
            </a:extLst>
          </p:cNvPr>
          <p:cNvSpPr txBox="1"/>
          <p:nvPr/>
        </p:nvSpPr>
        <p:spPr>
          <a:xfrm>
            <a:off x="487680" y="1065014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Построим графики, чтобы понять, где наша модель ошибается.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2873BA-CAC4-1629-BA99-148DB8E9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9" y="2165552"/>
            <a:ext cx="5265583" cy="21016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E98F61-B5C9-93AB-680F-167B951A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23" y="1509014"/>
            <a:ext cx="6539018" cy="347947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6B6436-FEBE-A789-ACCD-E19ADFF59F9F}"/>
              </a:ext>
            </a:extLst>
          </p:cNvPr>
          <p:cNvSpPr txBox="1"/>
          <p:nvPr/>
        </p:nvSpPr>
        <p:spPr>
          <a:xfrm>
            <a:off x="487680" y="4979654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Исправляем: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84C985-A84D-2602-3D70-8D463854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2" y="5563197"/>
            <a:ext cx="3571875" cy="10001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FD4CDA-6470-DD71-609F-83A9E6F9B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07" y="5977534"/>
            <a:ext cx="428625" cy="17145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03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A2F1FC-688A-06FB-AA7E-33F0A7A9D6CE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34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24705-865F-1F57-ADF0-EF1E386C356D}"/>
              </a:ext>
            </a:extLst>
          </p:cNvPr>
          <p:cNvSpPr txBox="1"/>
          <p:nvPr/>
        </p:nvSpPr>
        <p:spPr>
          <a:xfrm>
            <a:off x="413173" y="1129715"/>
            <a:ext cx="1063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Пример кластеризации методом k-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means</a:t>
            </a:r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с использованием библиотеки </a:t>
            </a:r>
            <a:r>
              <a:rPr lang="ru-RU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sklearn</a:t>
            </a:r>
            <a:endParaRPr lang="ru-RU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44240DA-9FD3-99B8-F4B1-7A174FFCD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25" y="1674674"/>
            <a:ext cx="114943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Теперь притворимся, что не знаем, к какому классу относятся объекты в нашем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датасете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, и попытаемся решить задачу кластеризации на этих же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Для кластеризации воспользуемся алгоритмом k-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means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, который идейно очень похож на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kNN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, который мы использовали для классификации.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E0B704F-B3CA-039F-B41B-DC756F89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2" y="3185160"/>
            <a:ext cx="7517121" cy="28972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17224D0-2461-FB92-DFA5-77B57842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836754"/>
            <a:ext cx="5343331" cy="29266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239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A2F1FC-688A-06FB-AA7E-33F0A7A9D6CE}"/>
              </a:ext>
            </a:extLst>
          </p:cNvPr>
          <p:cNvSpPr txBox="1"/>
          <p:nvPr/>
        </p:nvSpPr>
        <p:spPr>
          <a:xfrm>
            <a:off x="11744131" y="6481457"/>
            <a:ext cx="44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</a:rPr>
              <a:t>35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3118E-1811-331D-F0E2-9F98E0CB02BF}"/>
              </a:ext>
            </a:extLst>
          </p:cNvPr>
          <p:cNvSpPr txBox="1"/>
          <p:nvPr/>
        </p:nvSpPr>
        <p:spPr>
          <a:xfrm>
            <a:off x="440265" y="1082301"/>
            <a:ext cx="11303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А теперь посмотрим, насколько успешно алгоритм кластеризации разобьет данные на 3 кластера.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7C4DF6-EB1D-E8FE-5E7E-80EDA696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5" y="1798455"/>
            <a:ext cx="9394976" cy="32431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5C2454-489C-30F7-AA43-6F909D4C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13" y="2830620"/>
            <a:ext cx="5863797" cy="32431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214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1EF9B-9AEF-4A39-AA9D-F2A38FAD2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0822" y="-130629"/>
            <a:ext cx="9144000" cy="853849"/>
          </a:xfrm>
        </p:spPr>
        <p:txBody>
          <a:bodyPr>
            <a:normAutofit/>
          </a:bodyPr>
          <a:lstStyle/>
          <a:p>
            <a:r>
              <a:rPr lang="ru-RU" sz="3200" dirty="0"/>
              <a:t>Задание 7. Финальное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F1D6F-4BF2-4F8A-98B0-88FCDAACE666}"/>
              </a:ext>
            </a:extLst>
          </p:cNvPr>
          <p:cNvSpPr txBox="1"/>
          <p:nvPr/>
        </p:nvSpPr>
        <p:spPr>
          <a:xfrm>
            <a:off x="245625" y="668080"/>
            <a:ext cx="1114697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Задача:</a:t>
            </a:r>
          </a:p>
          <a:p>
            <a:r>
              <a:rPr lang="ru-RU" b="1" dirty="0">
                <a:solidFill>
                  <a:srgbClr val="7030A0"/>
                </a:solidFill>
              </a:rPr>
              <a:t>Выберите один из ранее исследованных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ru-RU" b="1" dirty="0">
                <a:solidFill>
                  <a:srgbClr val="7030A0"/>
                </a:solidFill>
              </a:rPr>
              <a:t>обработанных вами </a:t>
            </a:r>
            <a:r>
              <a:rPr lang="ru-RU" b="1" dirty="0" err="1">
                <a:solidFill>
                  <a:srgbClr val="7030A0"/>
                </a:solidFill>
              </a:rPr>
              <a:t>датасетов</a:t>
            </a:r>
            <a:r>
              <a:rPr lang="ru-RU" b="1" dirty="0">
                <a:solidFill>
                  <a:srgbClr val="7030A0"/>
                </a:solidFill>
              </a:rPr>
              <a:t> и одну гипотезу, которую вы хотели бы проверить с помощью предсказательной модели. </a:t>
            </a:r>
          </a:p>
          <a:p>
            <a:endParaRPr lang="ru-RU" dirty="0"/>
          </a:p>
          <a:p>
            <a:r>
              <a:rPr lang="ru-RU" dirty="0"/>
              <a:t>1. Разделите данные на признаки (X) и целевую переменную (y).</a:t>
            </a:r>
          </a:p>
          <a:p>
            <a:pPr lvl="1"/>
            <a:r>
              <a:rPr lang="ru-RU" dirty="0"/>
              <a:t>Разделение на обучающую и тестовую выборки</a:t>
            </a:r>
          </a:p>
          <a:p>
            <a:pPr lvl="1"/>
            <a:r>
              <a:rPr lang="ru-RU" dirty="0"/>
              <a:t>Используйте </a:t>
            </a:r>
            <a:r>
              <a:rPr lang="ru-RU" dirty="0" err="1"/>
              <a:t>train_test_split</a:t>
            </a:r>
            <a:r>
              <a:rPr lang="ru-RU" dirty="0"/>
              <a:t> из </a:t>
            </a:r>
            <a:r>
              <a:rPr lang="ru-RU" dirty="0" err="1"/>
              <a:t>sklearn.model_selection</a:t>
            </a:r>
            <a:r>
              <a:rPr lang="ru-RU" dirty="0"/>
              <a:t> с параметром </a:t>
            </a:r>
            <a:r>
              <a:rPr lang="ru-RU" dirty="0" err="1"/>
              <a:t>test_size</a:t>
            </a:r>
            <a:r>
              <a:rPr lang="ru-RU" dirty="0"/>
              <a:t>=0.2 и </a:t>
            </a:r>
            <a:r>
              <a:rPr lang="ru-RU" dirty="0" err="1"/>
              <a:t>random_state</a:t>
            </a:r>
            <a:r>
              <a:rPr lang="ru-RU" dirty="0"/>
              <a:t>=42.</a:t>
            </a:r>
          </a:p>
          <a:p>
            <a:r>
              <a:rPr lang="ru-RU" dirty="0"/>
              <a:t>2. Обучение двух простых моделей:</a:t>
            </a:r>
          </a:p>
          <a:p>
            <a:pPr lvl="1"/>
            <a:r>
              <a:rPr lang="ru-RU" dirty="0"/>
              <a:t>Линейная регрессия (если ваша задача — предсказание числа, т.е. регрессия) или Логистическая регрессия (если задача — классификация).</a:t>
            </a:r>
          </a:p>
          <a:p>
            <a:pPr lvl="1"/>
            <a:r>
              <a:rPr lang="ru-RU" dirty="0"/>
              <a:t>K-ближайших </a:t>
            </a:r>
            <a:r>
              <a:rPr lang="ru-RU"/>
              <a:t>соседей или </a:t>
            </a:r>
            <a:r>
              <a:rPr lang="ru-RU" dirty="0"/>
              <a:t>выберите свой вариант.</a:t>
            </a:r>
          </a:p>
          <a:p>
            <a:r>
              <a:rPr lang="ru-RU" dirty="0"/>
              <a:t>3. Оценка качества</a:t>
            </a:r>
          </a:p>
          <a:p>
            <a:pPr lvl="1"/>
            <a:r>
              <a:rPr lang="ru-RU" dirty="0"/>
              <a:t>Для регрессии: выведите </a:t>
            </a:r>
            <a:r>
              <a:rPr lang="ru-RU" dirty="0" err="1"/>
              <a:t>Mean</a:t>
            </a:r>
            <a:r>
              <a:rPr lang="ru-RU" dirty="0"/>
              <a:t> </a:t>
            </a:r>
            <a:r>
              <a:rPr lang="ru-RU" dirty="0" err="1"/>
              <a:t>Absolute</a:t>
            </a:r>
            <a:r>
              <a:rPr lang="ru-RU" dirty="0"/>
              <a:t> </a:t>
            </a:r>
            <a:r>
              <a:rPr lang="ru-RU" dirty="0" err="1"/>
              <a:t>Error</a:t>
            </a:r>
            <a:r>
              <a:rPr lang="ru-RU" dirty="0"/>
              <a:t> (MAE) и R²-коэффициент (r2_score).</a:t>
            </a:r>
          </a:p>
          <a:p>
            <a:pPr lvl="1"/>
            <a:r>
              <a:rPr lang="ru-RU" dirty="0"/>
              <a:t>Для классификации: выведите </a:t>
            </a:r>
            <a:r>
              <a:rPr lang="ru-RU" dirty="0" err="1"/>
              <a:t>accuracy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Сравните две модели: какая лучше справляется с проверкой вашей гипотезы?</a:t>
            </a:r>
          </a:p>
          <a:p>
            <a:r>
              <a:rPr lang="ru-RU" dirty="0"/>
              <a:t>4. Сформулируйте выводы</a:t>
            </a:r>
          </a:p>
          <a:p>
            <a:pPr lvl="1"/>
            <a:r>
              <a:rPr lang="ru-RU" dirty="0"/>
              <a:t>1. подтверждает ли модель вашу гипотезу? Какие признаки, по вашему мнению, оказались наиболее важными?</a:t>
            </a:r>
          </a:p>
          <a:p>
            <a:pPr lvl="1"/>
            <a:r>
              <a:rPr lang="ru-RU" dirty="0"/>
              <a:t>2. визуализируйте предсказания и реальные значения (для регрессии) или матрицу ошибок (для классификации).</a:t>
            </a:r>
          </a:p>
        </p:txBody>
      </p:sp>
    </p:spTree>
    <p:extLst>
      <p:ext uri="{BB962C8B-B14F-4D97-AF65-F5344CB8AC3E}">
        <p14:creationId xmlns:p14="http://schemas.microsoft.com/office/powerpoint/2010/main" val="169128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3</a:t>
            </a:r>
            <a:endParaRPr lang="ru-RU" b="1" dirty="0"/>
          </a:p>
        </p:txBody>
      </p:sp>
      <p:pic>
        <p:nvPicPr>
          <p:cNvPr id="3" name="Google Shape;259;g2bec47f55df_0_166">
            <a:extLst>
              <a:ext uri="{FF2B5EF4-FFF2-40B4-BE49-F238E27FC236}">
                <a16:creationId xmlns:a16="http://schemas.microsoft.com/office/drawing/2014/main" id="{2ADD5D84-D7BF-D367-5075-1D86467B3D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2500" y="1172846"/>
            <a:ext cx="9233059" cy="5227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2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4</a:t>
            </a:r>
            <a:endParaRPr lang="ru-RU" b="1" dirty="0"/>
          </a:p>
        </p:txBody>
      </p:sp>
      <p:pic>
        <p:nvPicPr>
          <p:cNvPr id="3" name="Google Shape;265;g2bec47f55df_0_174">
            <a:extLst>
              <a:ext uri="{FF2B5EF4-FFF2-40B4-BE49-F238E27FC236}">
                <a16:creationId xmlns:a16="http://schemas.microsoft.com/office/drawing/2014/main" id="{B3AFD948-C049-AFA6-6A2C-979BC0C645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495" y="1320986"/>
            <a:ext cx="10063009" cy="4426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62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Arial" panose="020B0604020202020204" pitchFamily="34" charset="0"/>
              </a:rPr>
              <a:t>5</a:t>
            </a:r>
            <a:endParaRPr lang="ru-RU" b="1" dirty="0"/>
          </a:p>
        </p:txBody>
      </p:sp>
      <p:pic>
        <p:nvPicPr>
          <p:cNvPr id="3" name="Google Shape;271;g2bec47f55df_0_180">
            <a:extLst>
              <a:ext uri="{FF2B5EF4-FFF2-40B4-BE49-F238E27FC236}">
                <a16:creationId xmlns:a16="http://schemas.microsoft.com/office/drawing/2014/main" id="{8AA2B9B5-838B-8B5A-7AAC-E115F9B641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3129" y="1154511"/>
            <a:ext cx="9925742" cy="5009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45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</a:rPr>
              <a:t>6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81398-5FD7-84F6-80D7-9A48685FF1C3}"/>
              </a:ext>
            </a:extLst>
          </p:cNvPr>
          <p:cNvSpPr txBox="1"/>
          <p:nvPr/>
        </p:nvSpPr>
        <p:spPr>
          <a:xfrm>
            <a:off x="24880" y="903578"/>
            <a:ext cx="120876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/>
              <a:t>Классификация, регрессия и кластеризация являются основными задачами машинного обучения. </a:t>
            </a:r>
          </a:p>
          <a:p>
            <a:pPr algn="just"/>
            <a:r>
              <a:rPr lang="ru-RU" sz="1600" dirty="0"/>
              <a:t>Вот их обзор:</a:t>
            </a:r>
          </a:p>
          <a:p>
            <a:pPr algn="just"/>
            <a:endParaRPr lang="ru-RU" sz="1600" dirty="0"/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1. </a:t>
            </a:r>
            <a:r>
              <a:rPr lang="ru-RU" sz="1600" b="1" dirty="0"/>
              <a:t>Классификация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Классификация - это задача, в которой модель должна отнести объекты к заданным заранее классам или категориям. Например, классификация электронных писем на спам и нон-спам, классификация изображений на различные категории, классификация клиентов на покупателей и </a:t>
            </a:r>
            <a:r>
              <a:rPr lang="ru-RU" sz="1600" dirty="0" err="1"/>
              <a:t>непокупателей</a:t>
            </a:r>
            <a:r>
              <a:rPr lang="ru-RU" sz="1600" dirty="0"/>
              <a:t> и т.д. Для классификации используются различные алгоритмы, такие как логистическая регрессия, метод опорных векторов, случайный лес и нейронные сети.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2. </a:t>
            </a:r>
            <a:r>
              <a:rPr lang="ru-RU" sz="1600" b="1" dirty="0"/>
              <a:t>Регрессия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Регрессия - это задача, в которой модель стремится предсказать непрерывные числовые значения в зависимости от входных данных. Например, предсказание цены недвижимости на основе различных факторов, предсказание спроса на товары, предсказание доходности инвестиций и т.д. Для решения задачи регрессии используются алгоритмы, такие как линейная регрессия, случайный лес, градиентный </a:t>
            </a:r>
            <a:r>
              <a:rPr lang="ru-RU" sz="1600" dirty="0" err="1"/>
              <a:t>бустинг</a:t>
            </a:r>
            <a:r>
              <a:rPr lang="ru-RU" sz="1600" dirty="0"/>
              <a:t> и рекуррентные нейронные сети.</a:t>
            </a:r>
          </a:p>
          <a:p>
            <a:pPr algn="just"/>
            <a:endParaRPr lang="ru-RU" sz="1600" dirty="0"/>
          </a:p>
          <a:p>
            <a:pPr algn="just"/>
            <a:r>
              <a:rPr lang="ru-RU" sz="1600" dirty="0"/>
              <a:t>3. </a:t>
            </a:r>
            <a:r>
              <a:rPr lang="ru-RU" sz="1600" b="1" dirty="0"/>
              <a:t>Кластеризация</a:t>
            </a:r>
            <a:r>
              <a:rPr lang="ru-RU" sz="1600" dirty="0"/>
              <a:t>:</a:t>
            </a:r>
          </a:p>
          <a:p>
            <a:pPr algn="just"/>
            <a:r>
              <a:rPr lang="ru-RU" sz="1600" dirty="0"/>
              <a:t>Кластеризация - это задача, в которой модель группирует объекты на основе их сходства, без заранее известных классов или категорий. Кластеризация позволяет выявить скрытую структуру данных и сформировать группы, внутри которых объекты более похожи друг на друга, чем на объекты из других групп. Например, кластеризация пользователей для персонализации рекомендаций, кластеризация новостных статей по темам и т.д. Для кластеризации используются алгоритмы, такие как метод k-средних, иерархическая кластеризация, DBSCAN и алгоритмы группировки на основе плотности.</a:t>
            </a:r>
          </a:p>
        </p:txBody>
      </p:sp>
    </p:spTree>
    <p:extLst>
      <p:ext uri="{BB962C8B-B14F-4D97-AF65-F5344CB8AC3E}">
        <p14:creationId xmlns:p14="http://schemas.microsoft.com/office/powerpoint/2010/main" val="414368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7</a:t>
            </a:r>
          </a:p>
        </p:txBody>
      </p:sp>
      <p:sp>
        <p:nvSpPr>
          <p:cNvPr id="3" name="Google Shape;283;g2cbe31c9b23_0_41">
            <a:extLst>
              <a:ext uri="{FF2B5EF4-FFF2-40B4-BE49-F238E27FC236}">
                <a16:creationId xmlns:a16="http://schemas.microsoft.com/office/drawing/2014/main" id="{B49EFB70-96E4-725C-CDA6-EC5D00352D4B}"/>
              </a:ext>
            </a:extLst>
          </p:cNvPr>
          <p:cNvSpPr txBox="1"/>
          <p:nvPr/>
        </p:nvSpPr>
        <p:spPr>
          <a:xfrm>
            <a:off x="6933499" y="1055121"/>
            <a:ext cx="4087800" cy="522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b="1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Задачи:</a:t>
            </a:r>
            <a:endParaRPr b="1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Определение спама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Распознавания текста в отсканированном документе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Кредитный скоринг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Определение подозрительной банковской операции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Анализ сентимента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оттока клиентов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Определение плагиата в тексте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Диагностика заболевания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Контроль доступа по биометрии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Определение названия песни, которая играет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Детектор сгенерированного контента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b="0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и т.д.</a:t>
            </a:r>
            <a:endParaRPr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A0DE64-255C-4AED-636C-04F1155E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3" y="1646757"/>
            <a:ext cx="6288614" cy="42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4BE3C3-F158-97A5-A456-877A7AFD0945}"/>
              </a:ext>
            </a:extLst>
          </p:cNvPr>
          <p:cNvSpPr txBox="1"/>
          <p:nvPr/>
        </p:nvSpPr>
        <p:spPr>
          <a:xfrm>
            <a:off x="711806" y="992155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Классификация и Кластеризация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14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46D3-14A7-3D68-6E2B-534C1CBA0C6A}"/>
              </a:ext>
            </a:extLst>
          </p:cNvPr>
          <p:cNvSpPr txBox="1"/>
          <p:nvPr/>
        </p:nvSpPr>
        <p:spPr>
          <a:xfrm>
            <a:off x="11793894" y="6406817"/>
            <a:ext cx="31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BE3C3-F158-97A5-A456-877A7AFD0945}"/>
              </a:ext>
            </a:extLst>
          </p:cNvPr>
          <p:cNvSpPr txBox="1"/>
          <p:nvPr/>
        </p:nvSpPr>
        <p:spPr>
          <a:xfrm>
            <a:off x="711806" y="992155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Классификация и Кластеризация</a:t>
            </a:r>
            <a:endParaRPr lang="ru-RU" dirty="0"/>
          </a:p>
        </p:txBody>
      </p:sp>
      <p:sp>
        <p:nvSpPr>
          <p:cNvPr id="6" name="Google Shape;290;g2cbe31c9b23_0_50">
            <a:extLst>
              <a:ext uri="{FF2B5EF4-FFF2-40B4-BE49-F238E27FC236}">
                <a16:creationId xmlns:a16="http://schemas.microsoft.com/office/drawing/2014/main" id="{A15F4B20-9D38-9611-5BAC-A4571FF9E961}"/>
              </a:ext>
            </a:extLst>
          </p:cNvPr>
          <p:cNvSpPr txBox="1"/>
          <p:nvPr/>
        </p:nvSpPr>
        <p:spPr>
          <a:xfrm>
            <a:off x="7934181" y="1325092"/>
            <a:ext cx="3625800" cy="503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b="1" i="0" u="none" strike="noStrike" cap="none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Задачи:</a:t>
            </a:r>
            <a:endParaRPr b="1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цен на жилье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стоимости акций и других ценных бумаг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объема продаж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температуры воздуха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среднего балла за экзамен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Вычисление размера кредита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Прогнозирование рейтинга фильма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</a:pPr>
            <a:r>
              <a:rPr lang="ru-RU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и др.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8" name="Google Shape;291;g2cbe31c9b23_0_50">
            <a:extLst>
              <a:ext uri="{FF2B5EF4-FFF2-40B4-BE49-F238E27FC236}">
                <a16:creationId xmlns:a16="http://schemas.microsoft.com/office/drawing/2014/main" id="{ADD891E8-60D6-0FC3-4271-DB8B742965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073" y="1436907"/>
            <a:ext cx="6977193" cy="4913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31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</TotalTime>
  <Words>4208</Words>
  <Application>Microsoft Office PowerPoint</Application>
  <PresentationFormat>Широкоэкранный</PresentationFormat>
  <Paragraphs>336</Paragraphs>
  <Slides>37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Arial</vt:lpstr>
      <vt:lpstr>Calibri</vt:lpstr>
      <vt:lpstr>Golos Text</vt:lpstr>
      <vt:lpstr>Golos Text SemiBold</vt:lpstr>
      <vt:lpstr>Roboto</vt:lpstr>
      <vt:lpstr>Symbol</vt:lpstr>
      <vt:lpstr>Times New Roman</vt:lpstr>
      <vt:lpstr>Wingdings</vt:lpstr>
      <vt:lpstr>Office Theme</vt:lpstr>
      <vt:lpstr>Лекция 7 Машинное обучение.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Задание 7. Финальное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предметную область</dc:title>
  <dc:creator>ASA</dc:creator>
  <cp:lastModifiedBy>sergsony09@gmail.com</cp:lastModifiedBy>
  <cp:revision>27</cp:revision>
  <dcterms:created xsi:type="dcterms:W3CDTF">2025-08-31T17:21:48Z</dcterms:created>
  <dcterms:modified xsi:type="dcterms:W3CDTF">2025-11-25T18:35:40Z</dcterms:modified>
</cp:coreProperties>
</file>